
<file path=[Content_Types].xml><?xml version="1.0" encoding="utf-8"?>
<Types xmlns="http://schemas.openxmlformats.org/package/2006/content-types">
  <Default Extension="png" ContentType="image/png"/>
  <Default Extension="svg" ContentType="image/svg+xml"/>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tif" ContentType="image/tif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7"/>
  </p:notesMasterIdLst>
  <p:sldIdLst>
    <p:sldId id="256" r:id="rId2"/>
    <p:sldId id="337" r:id="rId3"/>
    <p:sldId id="356" r:id="rId4"/>
    <p:sldId id="360" r:id="rId5"/>
    <p:sldId id="338" r:id="rId6"/>
    <p:sldId id="339" r:id="rId7"/>
    <p:sldId id="340" r:id="rId8"/>
    <p:sldId id="329" r:id="rId9"/>
    <p:sldId id="336" r:id="rId10"/>
    <p:sldId id="306" r:id="rId11"/>
    <p:sldId id="341" r:id="rId12"/>
    <p:sldId id="342" r:id="rId13"/>
    <p:sldId id="343" r:id="rId14"/>
    <p:sldId id="344" r:id="rId15"/>
    <p:sldId id="347" r:id="rId16"/>
    <p:sldId id="348" r:id="rId17"/>
    <p:sldId id="349" r:id="rId18"/>
    <p:sldId id="359" r:id="rId19"/>
    <p:sldId id="352" r:id="rId20"/>
    <p:sldId id="353" r:id="rId21"/>
    <p:sldId id="354" r:id="rId22"/>
    <p:sldId id="351" r:id="rId23"/>
    <p:sldId id="357" r:id="rId24"/>
    <p:sldId id="355" r:id="rId25"/>
    <p:sldId id="358" r:id="rId2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A2AF"/>
    <a:srgbClr val="D36F4D"/>
    <a:srgbClr val="2A5572"/>
    <a:srgbClr val="EEEEEE"/>
    <a:srgbClr val="28547B"/>
    <a:srgbClr val="D9D9D9"/>
    <a:srgbClr val="EAEAEA"/>
    <a:srgbClr val="E2E2E2"/>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Style moyen 1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79941" autoAdjust="0"/>
  </p:normalViewPr>
  <p:slideViewPr>
    <p:cSldViewPr snapToGrid="0">
      <p:cViewPr varScale="1">
        <p:scale>
          <a:sx n="91" d="100"/>
          <a:sy n="91" d="100"/>
        </p:scale>
        <p:origin x="1350" y="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4.wmf"/></Relationships>
</file>

<file path=ppt/media/hdphoto1.wdp>
</file>

<file path=ppt/media/image1.png>
</file>

<file path=ppt/media/image10.jpeg>
</file>

<file path=ppt/media/image11.png>
</file>

<file path=ppt/media/image12.png>
</file>

<file path=ppt/media/image13.png>
</file>

<file path=ppt/media/image14.png>
</file>

<file path=ppt/media/image15.jpeg>
</file>

<file path=ppt/media/image16.png>
</file>

<file path=ppt/media/image17.png>
</file>

<file path=ppt/media/image18.svg>
</file>

<file path=ppt/media/image19.png>
</file>

<file path=ppt/media/image2.tif>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jpeg>
</file>

<file path=ppt/media/image29.jpeg>
</file>

<file path=ppt/media/image3.jpeg>
</file>

<file path=ppt/media/image30.png>
</file>

<file path=ppt/media/image31.jpeg>
</file>

<file path=ppt/media/image32.png>
</file>

<file path=ppt/media/image33.PNG>
</file>

<file path=ppt/media/image34.jpg>
</file>

<file path=ppt/media/image35.jpg>
</file>

<file path=ppt/media/image36.jpg>
</file>

<file path=ppt/media/image37.png>
</file>

<file path=ppt/media/image38.jpeg>
</file>

<file path=ppt/media/image39.jpeg>
</file>

<file path=ppt/media/image4.png>
</file>

<file path=ppt/media/image40.jpeg>
</file>

<file path=ppt/media/image41.png>
</file>

<file path=ppt/media/image42.jpeg>
</file>

<file path=ppt/media/image43.jpg>
</file>

<file path=ppt/media/image44.wmf>
</file>

<file path=ppt/media/image45.png>
</file>

<file path=ppt/media/image46.png>
</file>

<file path=ppt/media/image47.png>
</file>

<file path=ppt/media/image48.jpg>
</file>

<file path=ppt/media/image5.jpe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F581D8-4E89-4275-8327-B1889808A2F5}" type="datetimeFigureOut">
              <a:rPr lang="fr-FR" smtClean="0"/>
              <a:t>23/05/2017</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DB5A4-80FA-4855-BF4E-CE84E836F65B}" type="slidenum">
              <a:rPr lang="fr-FR" smtClean="0"/>
              <a:t>‹N°›</a:t>
            </a:fld>
            <a:endParaRPr lang="fr-FR"/>
          </a:p>
        </p:txBody>
      </p:sp>
    </p:spTree>
    <p:extLst>
      <p:ext uri="{BB962C8B-B14F-4D97-AF65-F5344CB8AC3E}">
        <p14:creationId xmlns:p14="http://schemas.microsoft.com/office/powerpoint/2010/main" val="184713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Bonjour et bienvenue à cette soutenance du projet Entreprenariat. Ce projet a commencé le 26 Septembre 2016 et s'est réalisé dans le cadre du concours </a:t>
            </a:r>
            <a:r>
              <a:rPr lang="fr-FR" dirty="0" err="1"/>
              <a:t>SwitchUp</a:t>
            </a:r>
            <a:r>
              <a:rPr lang="fr-FR" dirty="0"/>
              <a:t> Challenge, organisé par Cisco, qui un appel à projet </a:t>
            </a:r>
            <a:r>
              <a:rPr lang="fr-FR" dirty="0" err="1"/>
              <a:t>entreprenariaux</a:t>
            </a:r>
            <a:r>
              <a:rPr lang="fr-FR" dirty="0"/>
              <a:t> sociaux. J'ai eu l'honneur de travailler avec Axel et Clément tout au long de ce projet, et je l'espère par la suite.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a:t>
            </a:fld>
            <a:endParaRPr lang="fr-FR"/>
          </a:p>
        </p:txBody>
      </p:sp>
    </p:spTree>
    <p:extLst>
      <p:ext uri="{BB962C8B-B14F-4D97-AF65-F5344CB8AC3E}">
        <p14:creationId xmlns:p14="http://schemas.microsoft.com/office/powerpoint/2010/main" val="9460830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20</a:t>
            </a:fld>
            <a:endParaRPr lang="fr-FR"/>
          </a:p>
        </p:txBody>
      </p:sp>
    </p:spTree>
    <p:extLst>
      <p:ext uri="{BB962C8B-B14F-4D97-AF65-F5344CB8AC3E}">
        <p14:creationId xmlns:p14="http://schemas.microsoft.com/office/powerpoint/2010/main" val="11364156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21</a:t>
            </a:fld>
            <a:endParaRPr lang="fr-FR"/>
          </a:p>
        </p:txBody>
      </p:sp>
    </p:spTree>
    <p:extLst>
      <p:ext uri="{BB962C8B-B14F-4D97-AF65-F5344CB8AC3E}">
        <p14:creationId xmlns:p14="http://schemas.microsoft.com/office/powerpoint/2010/main" val="3196941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a:solidFill>
                  <a:schemeClr val="tx1"/>
                </a:solidFill>
                <a:effectLst/>
                <a:latin typeface="+mn-lt"/>
                <a:ea typeface="+mn-ea"/>
                <a:cs typeface="+mn-cs"/>
              </a:rPr>
              <a:t>Give</a:t>
            </a:r>
            <a:r>
              <a:rPr lang="fr-FR" sz="1200" kern="1200" dirty="0">
                <a:solidFill>
                  <a:schemeClr val="tx1"/>
                </a:solidFill>
                <a:effectLst/>
                <a:latin typeface="+mn-lt"/>
                <a:ea typeface="+mn-ea"/>
                <a:cs typeface="+mn-cs"/>
              </a:rPr>
              <a:t> ’n’ Joy - Cette structure créée en avril 2014 propose des coupons de repas gratuits chez ses restaurateurs partenaires. Chaque restaurant dispose de sa propre cagnotte et un bon est généré lorsqu’elle atteint une certaine somme. Créée sur la région de Mulhouse, elle dispose de bientôt 500 fans sur Facebook et cherche aujourd’hui à se développer sur Colmar et Strasbourg.</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Le carillon</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a:solidFill>
                  <a:schemeClr val="tx1"/>
                </a:solidFill>
                <a:effectLst/>
                <a:latin typeface="+mn-lt"/>
                <a:ea typeface="+mn-ea"/>
                <a:cs typeface="+mn-cs"/>
              </a:rPr>
              <a:t>Goodeed</a:t>
            </a:r>
            <a:r>
              <a:rPr lang="fr-FR" sz="1200" kern="1200" dirty="0">
                <a:solidFill>
                  <a:schemeClr val="tx1"/>
                </a:solidFill>
                <a:effectLst/>
                <a:latin typeface="+mn-lt"/>
                <a:ea typeface="+mn-ea"/>
                <a:cs typeface="+mn-cs"/>
              </a:rPr>
              <a:t>:</a:t>
            </a:r>
            <a:r>
              <a:rPr lang="fr-FR" sz="1200" kern="1200" baseline="0" dirty="0">
                <a:solidFill>
                  <a:schemeClr val="tx1"/>
                </a:solidFill>
                <a:effectLst/>
                <a:latin typeface="+mn-lt"/>
                <a:ea typeface="+mn-ea"/>
                <a:cs typeface="+mn-cs"/>
              </a:rPr>
              <a:t> Leader du </a:t>
            </a:r>
            <a:r>
              <a:rPr lang="fr-FR" sz="1200" kern="1200" baseline="0" dirty="0" err="1">
                <a:solidFill>
                  <a:schemeClr val="tx1"/>
                </a:solidFill>
                <a:effectLst/>
                <a:latin typeface="+mn-lt"/>
                <a:ea typeface="+mn-ea"/>
                <a:cs typeface="+mn-cs"/>
              </a:rPr>
              <a:t>view</a:t>
            </a:r>
            <a:r>
              <a:rPr lang="fr-FR" sz="1200" kern="1200" baseline="0" dirty="0">
                <a:solidFill>
                  <a:schemeClr val="tx1"/>
                </a:solidFill>
                <a:effectLst/>
                <a:latin typeface="+mn-lt"/>
                <a:ea typeface="+mn-ea"/>
                <a:cs typeface="+mn-cs"/>
              </a:rPr>
              <a:t>-to-</a:t>
            </a:r>
            <a:r>
              <a:rPr lang="fr-FR" sz="1200" kern="1200" baseline="0" dirty="0" err="1">
                <a:solidFill>
                  <a:schemeClr val="tx1"/>
                </a:solidFill>
                <a:effectLst/>
                <a:latin typeface="+mn-lt"/>
                <a:ea typeface="+mn-ea"/>
                <a:cs typeface="+mn-cs"/>
              </a:rPr>
              <a:t>donate</a:t>
            </a:r>
            <a:r>
              <a:rPr lang="fr-FR" sz="1200" kern="1200" baseline="0" dirty="0">
                <a:solidFill>
                  <a:schemeClr val="tx1"/>
                </a:solidFill>
                <a:effectLst/>
                <a:latin typeface="+mn-lt"/>
                <a:ea typeface="+mn-ea"/>
                <a:cs typeface="+mn-cs"/>
              </a:rPr>
              <a:t>, cette application mobile propose de regarder des publicités pour soutenir des associations ou des projets caritatifs.</a:t>
            </a:r>
            <a:endParaRPr lang="fr-FR"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6</a:t>
            </a:fld>
            <a:endParaRPr lang="fr-FR"/>
          </a:p>
        </p:txBody>
      </p:sp>
    </p:spTree>
    <p:extLst>
      <p:ext uri="{BB962C8B-B14F-4D97-AF65-F5344CB8AC3E}">
        <p14:creationId xmlns:p14="http://schemas.microsoft.com/office/powerpoint/2010/main" val="1617814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Les partenaires ont une cible spécifique et locale pour leur publicités. Les cibles sont réceptives au message et l'image de marque est amélioré. </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Les utilisateurs ont accès à des pubs pour des entreprises qui sont respectueuses. Ils font leur BA. </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Les bénéficiaires ne sont pas stigmatisés. Le paiement est discret et n'attire pas l'attention sur eux. Pas besoin de quémander. </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7</a:t>
            </a:fld>
            <a:endParaRPr lang="fr-FR"/>
          </a:p>
        </p:txBody>
      </p:sp>
    </p:spTree>
    <p:extLst>
      <p:ext uri="{BB962C8B-B14F-4D97-AF65-F5344CB8AC3E}">
        <p14:creationId xmlns:p14="http://schemas.microsoft.com/office/powerpoint/2010/main" val="3577022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Afin d'illustrer le fonctionnement de notre système, nous avons créer une </a:t>
            </a:r>
            <a:r>
              <a:rPr lang="fr-FR" dirty="0" err="1"/>
              <a:t>storyboard</a:t>
            </a:r>
            <a:r>
              <a:rPr lang="fr-FR" dirty="0"/>
              <a:t>. Une personne sans-abri s'est fait distribué une carte RFID par une de nos associations partenaire. Cette carte lui permet de profiter, dans la limite du quota imposé par semaine, d'un certain nombre de services ou de produits. Après consultation des </a:t>
            </a:r>
            <a:r>
              <a:rPr lang="fr-FR" dirty="0" err="1"/>
              <a:t>commercants</a:t>
            </a:r>
            <a:r>
              <a:rPr lang="fr-FR" dirty="0"/>
              <a:t> partenaires directement sur la plateforme, ou par le biais d'une association ou d'une borne installé dans un </a:t>
            </a:r>
            <a:r>
              <a:rPr lang="fr-FR" dirty="0" err="1"/>
              <a:t>batiment</a:t>
            </a:r>
            <a:r>
              <a:rPr lang="fr-FR" dirty="0"/>
              <a:t> public, ce sans-abri pourra donc se rendre et profiter de son produit : repas, panier à emporté, pressing, </a:t>
            </a:r>
            <a:r>
              <a:rPr lang="fr-FR" dirty="0" err="1"/>
              <a:t>etc</a:t>
            </a:r>
            <a:r>
              <a:rPr lang="fr-FR" dirty="0"/>
              <a:t>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9</a:t>
            </a:fld>
            <a:endParaRPr lang="fr-FR"/>
          </a:p>
        </p:txBody>
      </p:sp>
    </p:spTree>
    <p:extLst>
      <p:ext uri="{BB962C8B-B14F-4D97-AF65-F5344CB8AC3E}">
        <p14:creationId xmlns:p14="http://schemas.microsoft.com/office/powerpoint/2010/main" val="2579066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Et c'est ainsi que nous avons crée "</a:t>
            </a:r>
            <a:r>
              <a:rPr lang="fr-FR" dirty="0" err="1"/>
              <a:t>Suspen'Dons</a:t>
            </a:r>
            <a:r>
              <a:rPr lang="fr-FR" dirty="0"/>
              <a:t>". </a:t>
            </a:r>
            <a:r>
              <a:rPr lang="fr-FR" dirty="0" err="1"/>
              <a:t>Suspen'Dons</a:t>
            </a:r>
            <a:r>
              <a:rPr lang="fr-FR" dirty="0"/>
              <a:t> est une plateforme, disponible sur internet et sur Android, qui permet d'offrir de l'argent aux sans-abris, par donation classique, mais </a:t>
            </a:r>
            <a:r>
              <a:rPr lang="fr-FR" dirty="0" err="1"/>
              <a:t>auss</a:t>
            </a:r>
            <a:r>
              <a:rPr lang="fr-FR" dirty="0"/>
              <a:t> en regardant des vidéos publicitaires. Les fonds récoltés par la publicité alimenteront directement les cagnottes. Cette particularité permet à toutes personnes, même sans moyens financier, de participer à notre action. Les fonds permettront d'offrir des produits ou des services à des tarifs négociés, et seront directement retiré par carte RFID par le bénéficiaire. Et enfin, afin d'héberger ce projet, nous allons créer une association à but non lucratif aussi appelé association loi 1901.</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10</a:t>
            </a:fld>
            <a:endParaRPr lang="fr-FR"/>
          </a:p>
        </p:txBody>
      </p:sp>
    </p:spTree>
    <p:extLst>
      <p:ext uri="{BB962C8B-B14F-4D97-AF65-F5344CB8AC3E}">
        <p14:creationId xmlns:p14="http://schemas.microsoft.com/office/powerpoint/2010/main" val="2574988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Gooded</a:t>
            </a:r>
            <a:r>
              <a:rPr lang="fr-FR" dirty="0"/>
              <a:t> a débuté en pratiquant ces tarifs mais à évoluer pour passer à 0,50 euro / vue.</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12</a:t>
            </a:fld>
            <a:endParaRPr lang="fr-FR"/>
          </a:p>
        </p:txBody>
      </p:sp>
    </p:spTree>
    <p:extLst>
      <p:ext uri="{BB962C8B-B14F-4D97-AF65-F5344CB8AC3E}">
        <p14:creationId xmlns:p14="http://schemas.microsoft.com/office/powerpoint/2010/main" val="16071260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Sondage réalisé, micro </a:t>
            </a:r>
            <a:r>
              <a:rPr lang="fr-FR" dirty="0" err="1"/>
              <a:t>trotoire</a:t>
            </a:r>
            <a:endParaRPr lang="fr-FR" dirty="0"/>
          </a:p>
          <a:p>
            <a:endParaRPr lang="fr-FR" dirty="0"/>
          </a:p>
          <a:p>
            <a:r>
              <a:rPr lang="fr-FR" dirty="0"/>
              <a:t>Pourcentage:</a:t>
            </a:r>
          </a:p>
          <a:p>
            <a:r>
              <a:rPr lang="fr-FR" dirty="0" err="1"/>
              <a:t>Médiatrie</a:t>
            </a:r>
            <a:r>
              <a:rPr lang="fr-FR" dirty="0"/>
              <a:t> 2016</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13</a:t>
            </a:fld>
            <a:endParaRPr lang="fr-FR"/>
          </a:p>
        </p:txBody>
      </p:sp>
    </p:spTree>
    <p:extLst>
      <p:ext uri="{BB962C8B-B14F-4D97-AF65-F5344CB8AC3E}">
        <p14:creationId xmlns:p14="http://schemas.microsoft.com/office/powerpoint/2010/main" val="1590054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Ambassadeurs</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16</a:t>
            </a:fld>
            <a:endParaRPr lang="fr-FR"/>
          </a:p>
        </p:txBody>
      </p:sp>
    </p:spTree>
    <p:extLst>
      <p:ext uri="{BB962C8B-B14F-4D97-AF65-F5344CB8AC3E}">
        <p14:creationId xmlns:p14="http://schemas.microsoft.com/office/powerpoint/2010/main" val="3021265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Bien entendu, un projet c'est aussi une équipe. Au début, Etienne et Florian ont travaillé avec nous. Malheureusement, déjà inscrit dans un autre projet, ils n'ont pas pu continuer l'aventure avec nous. Aujourd'hui il est donc, a à ma droite, Axel, responsable de la recherche de professionnel partenaires et du développement de l'application Android. A ma gauche Clément, responsable du site internet et de l'expérience utilisateur. Quant à moi, j'ai le rôle de chef de projet. Je m'occupe donc de la communication, de la coordination des tâches et de la rédaction des différents documents. A l'avenir, Axel va exclusivement s'orienter vers le développement de l'application.</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17</a:t>
            </a:fld>
            <a:endParaRPr lang="fr-FR"/>
          </a:p>
        </p:txBody>
      </p:sp>
    </p:spTree>
    <p:extLst>
      <p:ext uri="{BB962C8B-B14F-4D97-AF65-F5344CB8AC3E}">
        <p14:creationId xmlns:p14="http://schemas.microsoft.com/office/powerpoint/2010/main" val="29639245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10" name="Espace réservé de la date 9"/>
          <p:cNvSpPr>
            <a:spLocks noGrp="1"/>
          </p:cNvSpPr>
          <p:nvPr>
            <p:ph type="dt" sz="half" idx="10"/>
          </p:nvPr>
        </p:nvSpPr>
        <p:spPr/>
        <p:txBody>
          <a:bodyPr/>
          <a:lstStyle/>
          <a:p>
            <a:fld id="{3A075B5F-F81B-4638-866C-160D608E74D7}" type="datetime1">
              <a:rPr lang="fr-FR" smtClean="0"/>
              <a:t>23/05/2017</a:t>
            </a:fld>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738635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5107B612-748D-41E9-81A0-321331AC454F}" type="datetime1">
              <a:rPr lang="fr-FR" smtClean="0"/>
              <a:t>23/05/2017</a:t>
            </a:fld>
            <a:endParaRPr lang="fr-FR" dirty="0"/>
          </a:p>
        </p:txBody>
      </p:sp>
      <p:sp>
        <p:nvSpPr>
          <p:cNvPr id="8" name="Espace réservé du pied de page 7"/>
          <p:cNvSpPr>
            <a:spLocks noGrp="1"/>
          </p:cNvSpPr>
          <p:nvPr>
            <p:ph type="ftr" sz="quarter" idx="11"/>
          </p:nvPr>
        </p:nvSpPr>
        <p:spPr/>
        <p:txBody>
          <a:bodyPr/>
          <a:lstStyle/>
          <a:p>
            <a:r>
              <a:rPr lang="fr-FR"/>
              <a:t>Maxime RIFFLART; Axel GAUVRIT; Clément VACHET</a:t>
            </a:r>
          </a:p>
        </p:txBody>
      </p:sp>
      <p:sp>
        <p:nvSpPr>
          <p:cNvPr id="9" name="Espace réservé du numéro de diapositive 8"/>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060919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B8BEBEBC-534F-486A-9FC8-98FD39B8F1D5}" type="datetime1">
              <a:rPr lang="fr-FR" smtClean="0"/>
              <a:t>23/05/2017</a:t>
            </a:fld>
            <a:endParaRPr lang="fr-FR"/>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493178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284265" y="217782"/>
            <a:ext cx="8866662" cy="1325563"/>
          </a:xfrm>
        </p:spPr>
        <p:txBody>
          <a:bodyPr/>
          <a:lstStyle/>
          <a:p>
            <a:r>
              <a:rPr lang="fr-FR"/>
              <a:t>Modifiez le style du titre</a:t>
            </a:r>
          </a:p>
        </p:txBody>
      </p:sp>
      <p:sp>
        <p:nvSpPr>
          <p:cNvPr id="3" name="Espace réservé du contenu 2"/>
          <p:cNvSpPr>
            <a:spLocks noGrp="1"/>
          </p:cNvSpPr>
          <p:nvPr>
            <p:ph idx="1"/>
          </p:nvPr>
        </p:nvSpPr>
        <p:spPr>
          <a:xfrm>
            <a:off x="284265" y="1730017"/>
            <a:ext cx="8866662" cy="3922638"/>
          </a:xfrm>
        </p:spPr>
        <p:txBody>
          <a:bodyPr/>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de la date 9"/>
          <p:cNvSpPr>
            <a:spLocks noGrp="1"/>
          </p:cNvSpPr>
          <p:nvPr>
            <p:ph type="dt" sz="half" idx="10"/>
          </p:nvPr>
        </p:nvSpPr>
        <p:spPr/>
        <p:txBody>
          <a:bodyPr/>
          <a:lstStyle/>
          <a:p>
            <a:fld id="{7DBC223A-2C9F-4143-9BD7-0730DE251335}" type="datetime1">
              <a:rPr lang="fr-FR" smtClean="0"/>
              <a:t>23/05/2017</a:t>
            </a:fld>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dirty="0"/>
              <a:t>/20</a:t>
            </a:r>
          </a:p>
        </p:txBody>
      </p:sp>
      <p:sp>
        <p:nvSpPr>
          <p:cNvPr id="8" name="ZoneTexte 7"/>
          <p:cNvSpPr txBox="1"/>
          <p:nvPr userDrawn="1"/>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7" name="Rectangle 6"/>
          <p:cNvSpPr/>
          <p:nvPr userDrawn="1"/>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1505390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10" name="Espace réservé de la date 9"/>
          <p:cNvSpPr>
            <a:spLocks noGrp="1"/>
          </p:cNvSpPr>
          <p:nvPr>
            <p:ph type="dt" sz="half" idx="10"/>
          </p:nvPr>
        </p:nvSpPr>
        <p:spPr/>
        <p:txBody>
          <a:bodyPr/>
          <a:lstStyle/>
          <a:p>
            <a:fld id="{7063B84D-46CD-42D2-8A12-33C2F4616548}" type="datetime1">
              <a:rPr lang="fr-FR" smtClean="0"/>
              <a:t>23/05/2017</a:t>
            </a:fld>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796073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Espace réservé de la date 7"/>
          <p:cNvSpPr>
            <a:spLocks noGrp="1"/>
          </p:cNvSpPr>
          <p:nvPr>
            <p:ph type="dt" sz="half" idx="10"/>
          </p:nvPr>
        </p:nvSpPr>
        <p:spPr/>
        <p:txBody>
          <a:bodyPr/>
          <a:lstStyle/>
          <a:p>
            <a:fld id="{A7C48D9D-ED4D-48B7-B2A1-52C449092CE4}" type="datetime1">
              <a:rPr lang="fr-FR" smtClean="0"/>
              <a:t>23/05/2017</a:t>
            </a:fld>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220749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3" name="Espace réservé de la date 12"/>
          <p:cNvSpPr>
            <a:spLocks noGrp="1"/>
          </p:cNvSpPr>
          <p:nvPr>
            <p:ph type="dt" sz="half" idx="10"/>
          </p:nvPr>
        </p:nvSpPr>
        <p:spPr/>
        <p:txBody>
          <a:bodyPr/>
          <a:lstStyle/>
          <a:p>
            <a:fld id="{A8749304-43DA-4057-821C-2FB820E4F969}" type="datetime1">
              <a:rPr lang="fr-FR" smtClean="0"/>
              <a:t>23/05/2017</a:t>
            </a:fld>
            <a:endParaRPr lang="fr-FR" dirty="0"/>
          </a:p>
        </p:txBody>
      </p:sp>
      <p:sp>
        <p:nvSpPr>
          <p:cNvPr id="14" name="Espace réservé du pied de page 13"/>
          <p:cNvSpPr>
            <a:spLocks noGrp="1"/>
          </p:cNvSpPr>
          <p:nvPr>
            <p:ph type="ftr" sz="quarter" idx="11"/>
          </p:nvPr>
        </p:nvSpPr>
        <p:spPr/>
        <p:txBody>
          <a:bodyPr/>
          <a:lstStyle/>
          <a:p>
            <a:r>
              <a:rPr lang="fr-FR"/>
              <a:t>Maxime RIFFLART; Axel GAUVRIT; Clément VACHET</a:t>
            </a:r>
          </a:p>
        </p:txBody>
      </p:sp>
      <p:sp>
        <p:nvSpPr>
          <p:cNvPr id="15" name="Espace réservé du numéro de diapositive 14"/>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790802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9" name="Espace réservé de la date 8"/>
          <p:cNvSpPr>
            <a:spLocks noGrp="1"/>
          </p:cNvSpPr>
          <p:nvPr>
            <p:ph type="dt" sz="half" idx="10"/>
          </p:nvPr>
        </p:nvSpPr>
        <p:spPr/>
        <p:txBody>
          <a:bodyPr/>
          <a:lstStyle/>
          <a:p>
            <a:fld id="{E04BA358-39BB-4909-8BD6-6707A1FD5612}" type="datetime1">
              <a:rPr lang="fr-FR" smtClean="0"/>
              <a:t>23/05/2017</a:t>
            </a:fld>
            <a:endParaRPr lang="fr-FR" dirty="0"/>
          </a:p>
        </p:txBody>
      </p:sp>
      <p:sp>
        <p:nvSpPr>
          <p:cNvPr id="10" name="Espace réservé du pied de page 9"/>
          <p:cNvSpPr>
            <a:spLocks noGrp="1"/>
          </p:cNvSpPr>
          <p:nvPr>
            <p:ph type="ftr" sz="quarter" idx="11"/>
          </p:nvPr>
        </p:nvSpPr>
        <p:spPr/>
        <p:txBody>
          <a:bodyPr/>
          <a:lstStyle/>
          <a:p>
            <a:r>
              <a:rPr lang="fr-FR"/>
              <a:t>Maxime RIFFLART; Axel GAUVRIT; Clément VACHET</a:t>
            </a:r>
          </a:p>
        </p:txBody>
      </p:sp>
      <p:sp>
        <p:nvSpPr>
          <p:cNvPr id="11" name="Espace réservé du numéro de diapositive 10"/>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894472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DB4677EE-870C-489B-8CB5-9ACDA6EB3656}" type="datetime1">
              <a:rPr lang="fr-FR" smtClean="0"/>
              <a:t>23/05/2017</a:t>
            </a:fld>
            <a:endParaRPr lang="fr-FR"/>
          </a:p>
        </p:txBody>
      </p:sp>
      <p:sp>
        <p:nvSpPr>
          <p:cNvPr id="3" name="Espace réservé du pied de page 2"/>
          <p:cNvSpPr>
            <a:spLocks noGrp="1"/>
          </p:cNvSpPr>
          <p:nvPr>
            <p:ph type="ftr" sz="quarter" idx="11"/>
          </p:nvPr>
        </p:nvSpPr>
        <p:spPr/>
        <p:txBody>
          <a:bodyPr/>
          <a:lstStyle/>
          <a:p>
            <a:r>
              <a:rPr lang="fr-FR"/>
              <a:t>Maxime RIFFLART; Axel GAUVRIT; Clément VACHET</a:t>
            </a:r>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577297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38BDF644-3739-488F-AEAA-AAED2911233F}" type="datetime1">
              <a:rPr lang="fr-FR" smtClean="0"/>
              <a:t>23/05/2017</a:t>
            </a:fld>
            <a:endParaRPr lang="fr-FR"/>
          </a:p>
        </p:txBody>
      </p:sp>
      <p:sp>
        <p:nvSpPr>
          <p:cNvPr id="6" name="Espace réservé du pied de page 5"/>
          <p:cNvSpPr>
            <a:spLocks noGrp="1"/>
          </p:cNvSpPr>
          <p:nvPr>
            <p:ph type="ftr" sz="quarter" idx="11"/>
          </p:nvPr>
        </p:nvSpPr>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062475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8" name="Espace réservé de la date 7"/>
          <p:cNvSpPr>
            <a:spLocks noGrp="1"/>
          </p:cNvSpPr>
          <p:nvPr>
            <p:ph type="dt" sz="half" idx="10"/>
          </p:nvPr>
        </p:nvSpPr>
        <p:spPr/>
        <p:txBody>
          <a:bodyPr/>
          <a:lstStyle/>
          <a:p>
            <a:fld id="{22B359BA-953D-4B21-BDB7-2B7B472F8B38}" type="datetime1">
              <a:rPr lang="fr-FR" smtClean="0"/>
              <a:t>23/05/2017</a:t>
            </a:fld>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123778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9565698" y="6343649"/>
            <a:ext cx="1177636" cy="365125"/>
          </a:xfrm>
          <a:prstGeom prst="rect">
            <a:avLst/>
          </a:prstGeom>
        </p:spPr>
        <p:txBody>
          <a:bodyPr vert="horz" lIns="91440" tIns="45720" rIns="91440" bIns="45720" rtlCol="0" anchor="ctr"/>
          <a:lstStyle>
            <a:lvl1pPr algn="l">
              <a:defRPr sz="1400">
                <a:solidFill>
                  <a:schemeClr val="bg2">
                    <a:lumMod val="25000"/>
                  </a:schemeClr>
                </a:solidFill>
              </a:defRPr>
            </a:lvl1pPr>
          </a:lstStyle>
          <a:p>
            <a:fld id="{09BC069F-569F-4971-8988-E884B43CCC61}" type="datetime1">
              <a:rPr lang="fr-FR" smtClean="0"/>
              <a:t>23/05/2017</a:t>
            </a:fld>
            <a:endParaRPr lang="fr-FR" dirty="0"/>
          </a:p>
        </p:txBody>
      </p:sp>
      <p:sp>
        <p:nvSpPr>
          <p:cNvPr id="5" name="Espace réservé du pied de page 4"/>
          <p:cNvSpPr>
            <a:spLocks noGrp="1"/>
          </p:cNvSpPr>
          <p:nvPr>
            <p:ph type="ftr" sz="quarter" idx="3"/>
          </p:nvPr>
        </p:nvSpPr>
        <p:spPr>
          <a:xfrm>
            <a:off x="5118389" y="6343649"/>
            <a:ext cx="4114800" cy="365125"/>
          </a:xfrm>
          <a:prstGeom prst="rect">
            <a:avLst/>
          </a:prstGeom>
        </p:spPr>
        <p:txBody>
          <a:bodyPr vert="horz" lIns="91440" tIns="45720" rIns="91440" bIns="45720" rtlCol="0" anchor="ctr"/>
          <a:lstStyle>
            <a:lvl1pPr algn="ctr">
              <a:defRPr sz="1400">
                <a:solidFill>
                  <a:schemeClr val="bg2">
                    <a:lumMod val="25000"/>
                  </a:schemeClr>
                </a:solidFill>
              </a:defRPr>
            </a:lvl1pPr>
          </a:lstStyle>
          <a:p>
            <a:r>
              <a:rPr lang="fr-FR"/>
              <a:t>Maxime RIFFLART; Axel GAUVRIT; Clément VACHET</a:t>
            </a:r>
          </a:p>
        </p:txBody>
      </p:sp>
      <p:sp>
        <p:nvSpPr>
          <p:cNvPr id="6" name="Espace réservé du numéro de diapositive 5"/>
          <p:cNvSpPr>
            <a:spLocks noGrp="1"/>
          </p:cNvSpPr>
          <p:nvPr>
            <p:ph type="sldNum" sz="quarter" idx="4"/>
          </p:nvPr>
        </p:nvSpPr>
        <p:spPr>
          <a:xfrm>
            <a:off x="11075843" y="6343649"/>
            <a:ext cx="858982" cy="365125"/>
          </a:xfrm>
          <a:prstGeom prst="rect">
            <a:avLst/>
          </a:prstGeom>
        </p:spPr>
        <p:txBody>
          <a:bodyPr vert="horz" lIns="91440" tIns="45720" rIns="91440" bIns="45720" rtlCol="0" anchor="ctr"/>
          <a:lstStyle>
            <a:lvl1pPr algn="r">
              <a:defRPr sz="1400">
                <a:solidFill>
                  <a:schemeClr val="bg2">
                    <a:lumMod val="25000"/>
                  </a:schemeClr>
                </a:solidFill>
              </a:defRPr>
            </a:lvl1pPr>
          </a:lstStyle>
          <a:p>
            <a:fld id="{EA27A45B-77EB-4839-A102-834B06C26C52}" type="slidenum">
              <a:rPr lang="fr-FR" smtClean="0"/>
              <a:pPr/>
              <a:t>‹N°›</a:t>
            </a:fld>
            <a:r>
              <a:rPr lang="fr-FR" dirty="0"/>
              <a:t>/40</a:t>
            </a:r>
          </a:p>
        </p:txBody>
      </p:sp>
      <p:pic>
        <p:nvPicPr>
          <p:cNvPr id="7" name="Image 6"/>
          <p:cNvPicPr>
            <a:picLocks noChangeAspect="1"/>
          </p:cNvPicPr>
          <p:nvPr userDrawn="1"/>
        </p:nvPicPr>
        <p:blipFill>
          <a:blip r:embed="rId1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6794386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8.sv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5.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9.jpeg"/><Relationship Id="rId4" Type="http://schemas.openxmlformats.org/officeDocument/2006/relationships/image" Target="../media/image28.jpe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32.png"/><Relationship Id="rId4" Type="http://schemas.openxmlformats.org/officeDocument/2006/relationships/image" Target="../media/image31.jpeg"/></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6.jpg"/><Relationship Id="rId5" Type="http://schemas.openxmlformats.org/officeDocument/2006/relationships/image" Target="../media/image35.jpg"/><Relationship Id="rId4" Type="http://schemas.openxmlformats.org/officeDocument/2006/relationships/image" Target="../media/image34.jpg"/></Relationships>
</file>

<file path=ppt/slides/_rels/slide1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40.jpeg"/><Relationship Id="rId4" Type="http://schemas.openxmlformats.org/officeDocument/2006/relationships/image" Target="../media/image39.jpe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4.wmf"/><Relationship Id="rId4" Type="http://schemas.openxmlformats.org/officeDocument/2006/relationships/oleObject" Target="../embeddings/oleObject1.bin"/></Relationships>
</file>

<file path=ppt/slides/_rels/slide2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4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pn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4A2AF"/>
        </a:solidFill>
        <a:effectLst/>
      </p:bgPr>
    </p:bg>
    <p:spTree>
      <p:nvGrpSpPr>
        <p:cNvPr id="1" name=""/>
        <p:cNvGrpSpPr/>
        <p:nvPr/>
      </p:nvGrpSpPr>
      <p:grpSpPr>
        <a:xfrm>
          <a:off x="0" y="0"/>
          <a:ext cx="0" cy="0"/>
          <a:chOff x="0" y="0"/>
          <a:chExt cx="0" cy="0"/>
        </a:xfrm>
      </p:grpSpPr>
      <p:pic>
        <p:nvPicPr>
          <p:cNvPr id="10" name="Imag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2790" y="421865"/>
            <a:ext cx="5833241" cy="5833241"/>
          </a:xfrm>
          <a:prstGeom prst="rect">
            <a:avLst/>
          </a:prstGeom>
        </p:spPr>
      </p:pic>
      <p:sp>
        <p:nvSpPr>
          <p:cNvPr id="6" name="ZoneTexte 5"/>
          <p:cNvSpPr txBox="1"/>
          <p:nvPr/>
        </p:nvSpPr>
        <p:spPr>
          <a:xfrm>
            <a:off x="998480" y="2753711"/>
            <a:ext cx="184731" cy="584775"/>
          </a:xfrm>
          <a:prstGeom prst="rect">
            <a:avLst/>
          </a:prstGeom>
          <a:noFill/>
        </p:spPr>
        <p:txBody>
          <a:bodyPr wrap="none" rtlCol="0">
            <a:spAutoFit/>
          </a:bodyPr>
          <a:lstStyle/>
          <a:p>
            <a:endParaRPr lang="fr-FR" sz="3200" dirty="0">
              <a:solidFill>
                <a:schemeClr val="bg1"/>
              </a:solidFill>
              <a:latin typeface="Century Gothic" panose="020B0502020202020204" pitchFamily="34" charset="0"/>
            </a:endParaRPr>
          </a:p>
        </p:txBody>
      </p:sp>
      <p:sp>
        <p:nvSpPr>
          <p:cNvPr id="9" name="ZoneTexte 8"/>
          <p:cNvSpPr txBox="1"/>
          <p:nvPr/>
        </p:nvSpPr>
        <p:spPr>
          <a:xfrm>
            <a:off x="112054" y="486245"/>
            <a:ext cx="6564618" cy="2123658"/>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fr-FR" sz="6600" b="1" dirty="0">
                <a:solidFill>
                  <a:schemeClr val="bg1"/>
                </a:solidFill>
                <a:latin typeface="Century Gothic" panose="020B0502020202020204" pitchFamily="34" charset="0"/>
              </a:rPr>
              <a:t>Présentation de la plateforme </a:t>
            </a:r>
            <a:endParaRPr lang="fr-FR" sz="4400" b="1" dirty="0">
              <a:solidFill>
                <a:schemeClr val="bg1"/>
              </a:solidFill>
              <a:latin typeface="Century Gothic" panose="020B0502020202020204" pitchFamily="34" charset="0"/>
            </a:endParaRPr>
          </a:p>
        </p:txBody>
      </p:sp>
      <p:sp>
        <p:nvSpPr>
          <p:cNvPr id="3" name="ZoneTexte 2"/>
          <p:cNvSpPr txBox="1"/>
          <p:nvPr/>
        </p:nvSpPr>
        <p:spPr>
          <a:xfrm>
            <a:off x="475936" y="2963918"/>
            <a:ext cx="5836854" cy="1200329"/>
          </a:xfrm>
          <a:prstGeom prst="rect">
            <a:avLst/>
          </a:prstGeom>
          <a:noFill/>
        </p:spPr>
        <p:txBody>
          <a:bodyPr wrap="none" rtlCol="0">
            <a:spAutoFit/>
          </a:bodyPr>
          <a:lstStyle/>
          <a:p>
            <a:r>
              <a:rPr lang="fr-FR" sz="7200" b="1" dirty="0" err="1">
                <a:solidFill>
                  <a:schemeClr val="bg1"/>
                </a:solidFill>
                <a:latin typeface="Century Gothic" panose="020B0502020202020204" pitchFamily="34" charset="0"/>
              </a:rPr>
              <a:t>Suspen’Dons</a:t>
            </a:r>
            <a:endParaRPr lang="fr-FR" sz="6600" b="1" dirty="0">
              <a:solidFill>
                <a:schemeClr val="bg1"/>
              </a:solidFill>
              <a:latin typeface="Century Gothic" panose="020B0502020202020204" pitchFamily="34" charset="0"/>
            </a:endParaRPr>
          </a:p>
        </p:txBody>
      </p:sp>
      <p:pic>
        <p:nvPicPr>
          <p:cNvPr id="7" name="Image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1521851280"/>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5" name="Espace réservé de la date 4"/>
          <p:cNvSpPr>
            <a:spLocks noGrp="1"/>
          </p:cNvSpPr>
          <p:nvPr>
            <p:ph type="dt" sz="half" idx="10"/>
          </p:nvPr>
        </p:nvSpPr>
        <p:spPr>
          <a:xfrm>
            <a:off x="9406370" y="6356350"/>
            <a:ext cx="1177636" cy="365125"/>
          </a:xfrm>
        </p:spPr>
        <p:txBody>
          <a:bodyPr/>
          <a:lstStyle/>
          <a:p>
            <a:fld id="{35E7B245-682A-4D2E-A200-AB0363E71C8C}" type="datetime1">
              <a:rPr lang="fr-FR" smtClean="0"/>
              <a:t>23/05/2017</a:t>
            </a:fld>
            <a:endParaRPr lang="fr-F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10</a:t>
            </a:fld>
            <a:r>
              <a:rPr lang="fr-FR" dirty="0"/>
              <a:t>/20</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dirty="0"/>
              <a:t>Maxime RIFFLART; Axel GAUVRIT; Clément VACHET</a:t>
            </a:r>
          </a:p>
        </p:txBody>
      </p:sp>
      <p:pic>
        <p:nvPicPr>
          <p:cNvPr id="21" name="Image 2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73854" y="1545917"/>
            <a:ext cx="2654842" cy="1414825"/>
          </a:xfrm>
          <a:prstGeom prst="rect">
            <a:avLst/>
          </a:prstGeom>
        </p:spPr>
      </p:pic>
      <p:pic>
        <p:nvPicPr>
          <p:cNvPr id="22" name="Image 21"/>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609030" y="1382473"/>
            <a:ext cx="1053600" cy="1591200"/>
          </a:xfrm>
          <a:prstGeom prst="rect">
            <a:avLst/>
          </a:prstGeom>
        </p:spPr>
      </p:pic>
      <p:pic>
        <p:nvPicPr>
          <p:cNvPr id="23" name="Image 2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7802" y="3684768"/>
            <a:ext cx="1574480" cy="1574480"/>
          </a:xfrm>
          <a:prstGeom prst="rect">
            <a:avLst/>
          </a:prstGeom>
        </p:spPr>
      </p:pic>
      <p:sp>
        <p:nvSpPr>
          <p:cNvPr id="26" name="Rectangle 25"/>
          <p:cNvSpPr/>
          <p:nvPr/>
        </p:nvSpPr>
        <p:spPr>
          <a:xfrm>
            <a:off x="258009" y="3025804"/>
            <a:ext cx="3879908" cy="369332"/>
          </a:xfrm>
          <a:prstGeom prst="rect">
            <a:avLst/>
          </a:prstGeom>
        </p:spPr>
        <p:txBody>
          <a:bodyPr wrap="none">
            <a:spAutoFit/>
          </a:bodyPr>
          <a:lstStyle/>
          <a:p>
            <a:r>
              <a:rPr lang="fr-FR" b="1" dirty="0"/>
              <a:t>Un site web &amp; une application Android</a:t>
            </a:r>
          </a:p>
        </p:txBody>
      </p:sp>
      <p:sp>
        <p:nvSpPr>
          <p:cNvPr id="27" name="Rectangle 26"/>
          <p:cNvSpPr/>
          <p:nvPr/>
        </p:nvSpPr>
        <p:spPr>
          <a:xfrm>
            <a:off x="3118226" y="5259248"/>
            <a:ext cx="3392467" cy="369332"/>
          </a:xfrm>
          <a:prstGeom prst="rect">
            <a:avLst/>
          </a:prstGeom>
        </p:spPr>
        <p:txBody>
          <a:bodyPr wrap="none">
            <a:spAutoFit/>
          </a:bodyPr>
          <a:lstStyle/>
          <a:p>
            <a:pPr algn="ctr"/>
            <a:r>
              <a:rPr lang="fr-FR" b="1" dirty="0"/>
              <a:t>Possibilité de financement gratuit</a:t>
            </a:r>
          </a:p>
        </p:txBody>
      </p:sp>
      <p:sp>
        <p:nvSpPr>
          <p:cNvPr id="28" name="Rectangle 27"/>
          <p:cNvSpPr/>
          <p:nvPr/>
        </p:nvSpPr>
        <p:spPr>
          <a:xfrm>
            <a:off x="5717874" y="3038437"/>
            <a:ext cx="2808526" cy="369332"/>
          </a:xfrm>
          <a:prstGeom prst="rect">
            <a:avLst/>
          </a:prstGeom>
        </p:spPr>
        <p:txBody>
          <a:bodyPr wrap="none">
            <a:spAutoFit/>
          </a:bodyPr>
          <a:lstStyle/>
          <a:p>
            <a:r>
              <a:rPr lang="fr-FR" b="1" dirty="0"/>
              <a:t>Différents types de services</a:t>
            </a:r>
          </a:p>
        </p:txBody>
      </p:sp>
      <p:sp>
        <p:nvSpPr>
          <p:cNvPr id="29" name="ZoneTexte 28"/>
          <p:cNvSpPr txBox="1"/>
          <p:nvPr/>
        </p:nvSpPr>
        <p:spPr>
          <a:xfrm>
            <a:off x="756744" y="409904"/>
            <a:ext cx="2271776" cy="584775"/>
          </a:xfrm>
          <a:prstGeom prst="rect">
            <a:avLst/>
          </a:prstGeom>
          <a:noFill/>
        </p:spPr>
        <p:txBody>
          <a:bodyPr wrap="none" rtlCol="0">
            <a:spAutoFit/>
          </a:bodyPr>
          <a:lstStyle/>
          <a:p>
            <a:r>
              <a:rPr lang="fr-FR" sz="3200" b="1" dirty="0">
                <a:latin typeface="Century Gothic" panose="020B0502020202020204" pitchFamily="34" charset="0"/>
              </a:rPr>
              <a:t>La solution</a:t>
            </a:r>
          </a:p>
        </p:txBody>
      </p:sp>
      <p:pic>
        <p:nvPicPr>
          <p:cNvPr id="32" name="Image 31"/>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0" name="ZoneTexte 19"/>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348902262"/>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s://static.pexels.com/photos/164474/pexels-photo-164474.jpeg"/>
          <p:cNvPicPr>
            <a:picLocks noChangeAspect="1" noChangeArrowheads="1"/>
          </p:cNvPicPr>
          <p:nvPr/>
        </p:nvPicPr>
        <p:blipFill rotWithShape="1">
          <a:blip r:embed="rId2">
            <a:extLst>
              <a:ext uri="{28A0092B-C50C-407E-A947-70E740481C1C}">
                <a14:useLocalDpi xmlns:a14="http://schemas.microsoft.com/office/drawing/2010/main" val="0"/>
              </a:ext>
            </a:extLst>
          </a:blip>
          <a:srcRect t="6797" b="7341"/>
          <a:stretch/>
        </p:blipFill>
        <p:spPr bwMode="auto">
          <a:xfrm>
            <a:off x="0" y="0"/>
            <a:ext cx="12192000" cy="6978867"/>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 9"/>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0"/>
            <a:ext cx="12192000" cy="6978867"/>
          </a:xfrm>
          <a:prstGeom prst="rect">
            <a:avLst/>
          </a:prstGeom>
        </p:spPr>
      </p:pic>
      <p:sp>
        <p:nvSpPr>
          <p:cNvPr id="11" name="ZoneTexte 10"/>
          <p:cNvSpPr txBox="1"/>
          <p:nvPr/>
        </p:nvSpPr>
        <p:spPr>
          <a:xfrm>
            <a:off x="2597286" y="2889268"/>
            <a:ext cx="699742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Business model</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2" name="Espace réservé de la date 1"/>
          <p:cNvSpPr>
            <a:spLocks noGrp="1"/>
          </p:cNvSpPr>
          <p:nvPr>
            <p:ph type="dt" sz="half" idx="10"/>
          </p:nvPr>
        </p:nvSpPr>
        <p:spPr/>
        <p:txBody>
          <a:bodyPr/>
          <a:lstStyle/>
          <a:p>
            <a:fld id="{09AA8E3D-E0EA-4AE4-987E-4AD656CC6479}" type="datetime1">
              <a:rPr lang="fr-FR" smtClean="0"/>
              <a:t>23/05/2017</a:t>
            </a:fld>
            <a:endParaRPr lang="fr-FR" dirty="0"/>
          </a:p>
        </p:txBody>
      </p:sp>
      <p:sp>
        <p:nvSpPr>
          <p:cNvPr id="3" name="Espace réservé du pied de page 2"/>
          <p:cNvSpPr>
            <a:spLocks noGrp="1"/>
          </p:cNvSpPr>
          <p:nvPr>
            <p:ph type="ftr" sz="quarter" idx="11"/>
          </p:nvPr>
        </p:nvSpPr>
        <p:spPr/>
        <p:txBody>
          <a:bodyPr/>
          <a:lstStyle/>
          <a:p>
            <a:r>
              <a:rPr lang="fr-FR"/>
              <a:t>Maxime RIFFLART; Axel GAUVRIT; Clément VACHET</a:t>
            </a:r>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pPr/>
              <a:t>11</a:t>
            </a:fld>
            <a:r>
              <a:rPr lang="fr-FR"/>
              <a:t>/40</a:t>
            </a:r>
            <a:endParaRPr lang="fr-FR" dirty="0"/>
          </a:p>
        </p:txBody>
      </p:sp>
    </p:spTree>
    <p:extLst>
      <p:ext uri="{BB962C8B-B14F-4D97-AF65-F5344CB8AC3E}">
        <p14:creationId xmlns:p14="http://schemas.microsoft.com/office/powerpoint/2010/main" val="2068354793"/>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49318" y="68313"/>
            <a:ext cx="10515600" cy="1325563"/>
          </a:xfrm>
        </p:spPr>
        <p:txBody>
          <a:bodyPr/>
          <a:lstStyle/>
          <a:p>
            <a:r>
              <a:rPr lang="fr-FR" dirty="0"/>
              <a:t>Business model</a:t>
            </a:r>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pic>
        <p:nvPicPr>
          <p:cNvPr id="1026" name="Picture 2" descr="Résultat de recherche d'images pour &quot;utilisateur&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078" y="2038421"/>
            <a:ext cx="2286002" cy="2286002"/>
          </a:xfrm>
          <a:prstGeom prst="rect">
            <a:avLst/>
          </a:prstGeom>
          <a:noFill/>
          <a:extLst>
            <a:ext uri="{909E8E84-426E-40DD-AFC4-6F175D3DCCD1}">
              <a14:hiddenFill xmlns:a14="http://schemas.microsoft.com/office/drawing/2010/main">
                <a:solidFill>
                  <a:srgbClr val="FFFFFF"/>
                </a:solidFill>
              </a14:hiddenFill>
            </a:ext>
          </a:extLst>
        </p:spPr>
      </p:pic>
      <p:sp>
        <p:nvSpPr>
          <p:cNvPr id="7" name="ZoneTexte 6"/>
          <p:cNvSpPr txBox="1"/>
          <p:nvPr/>
        </p:nvSpPr>
        <p:spPr>
          <a:xfrm>
            <a:off x="1171398" y="1605550"/>
            <a:ext cx="1273362" cy="369332"/>
          </a:xfrm>
          <a:prstGeom prst="rect">
            <a:avLst/>
          </a:prstGeom>
          <a:noFill/>
        </p:spPr>
        <p:txBody>
          <a:bodyPr wrap="none" rtlCol="0">
            <a:spAutoFit/>
          </a:bodyPr>
          <a:lstStyle/>
          <a:p>
            <a:r>
              <a:rPr lang="fr-FR" b="1" dirty="0"/>
              <a:t>Utilisateurs</a:t>
            </a:r>
          </a:p>
        </p:txBody>
      </p:sp>
      <p:cxnSp>
        <p:nvCxnSpPr>
          <p:cNvPr id="9" name="Connecteur droit avec flèche 8"/>
          <p:cNvCxnSpPr>
            <a:cxnSpLocks/>
            <a:stCxn id="1026" idx="3"/>
          </p:cNvCxnSpPr>
          <p:nvPr/>
        </p:nvCxnSpPr>
        <p:spPr>
          <a:xfrm flipV="1">
            <a:off x="2951080" y="2260618"/>
            <a:ext cx="890752" cy="9208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Connecteur droit avec flèche 14"/>
          <p:cNvCxnSpPr>
            <a:cxnSpLocks/>
          </p:cNvCxnSpPr>
          <p:nvPr/>
        </p:nvCxnSpPr>
        <p:spPr>
          <a:xfrm rot="5400000" flipV="1">
            <a:off x="2895162" y="3237340"/>
            <a:ext cx="890752" cy="7789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ZoneTexte 13"/>
          <p:cNvSpPr txBox="1"/>
          <p:nvPr/>
        </p:nvSpPr>
        <p:spPr>
          <a:xfrm>
            <a:off x="4010000" y="1964372"/>
            <a:ext cx="2454164" cy="646331"/>
          </a:xfrm>
          <a:prstGeom prst="rect">
            <a:avLst/>
          </a:prstGeom>
          <a:noFill/>
        </p:spPr>
        <p:txBody>
          <a:bodyPr wrap="square" rtlCol="0">
            <a:spAutoFit/>
          </a:bodyPr>
          <a:lstStyle/>
          <a:p>
            <a:r>
              <a:rPr lang="fr-FR" dirty="0"/>
              <a:t>Financer via des dons (micro paiements)</a:t>
            </a:r>
          </a:p>
        </p:txBody>
      </p:sp>
      <p:sp>
        <p:nvSpPr>
          <p:cNvPr id="17" name="ZoneTexte 16"/>
          <p:cNvSpPr txBox="1"/>
          <p:nvPr/>
        </p:nvSpPr>
        <p:spPr>
          <a:xfrm>
            <a:off x="4010000" y="3600039"/>
            <a:ext cx="2583555" cy="646331"/>
          </a:xfrm>
          <a:prstGeom prst="rect">
            <a:avLst/>
          </a:prstGeom>
          <a:noFill/>
        </p:spPr>
        <p:txBody>
          <a:bodyPr wrap="square" rtlCol="0">
            <a:spAutoFit/>
          </a:bodyPr>
          <a:lstStyle/>
          <a:p>
            <a:r>
              <a:rPr lang="fr-FR" dirty="0"/>
              <a:t>Financer en regardant une publicité partenaire</a:t>
            </a:r>
          </a:p>
        </p:txBody>
      </p:sp>
      <p:cxnSp>
        <p:nvCxnSpPr>
          <p:cNvPr id="20" name="Connecteur droit avec flèche 19"/>
          <p:cNvCxnSpPr>
            <a:cxnSpLocks/>
            <a:stCxn id="14" idx="3"/>
            <a:endCxn id="22" idx="1"/>
          </p:cNvCxnSpPr>
          <p:nvPr/>
        </p:nvCxnSpPr>
        <p:spPr>
          <a:xfrm flipV="1">
            <a:off x="6464164" y="2287537"/>
            <a:ext cx="105892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22" name="Graphique 8"/>
          <p:cNvPicPr>
            <a:picLocks noChangeAspect="1"/>
          </p:cNvPicPr>
          <p:nvPr/>
        </p:nvPicPr>
        <p:blipFill>
          <a:blip r:embed="rId4" cstate="hq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23084" y="1797142"/>
            <a:ext cx="980789" cy="980789"/>
          </a:xfrm>
          <a:prstGeom prst="rect">
            <a:avLst/>
          </a:prstGeom>
        </p:spPr>
      </p:pic>
      <p:sp>
        <p:nvSpPr>
          <p:cNvPr id="23" name="Rectangle 22"/>
          <p:cNvSpPr/>
          <p:nvPr/>
        </p:nvSpPr>
        <p:spPr>
          <a:xfrm>
            <a:off x="6986851" y="2754848"/>
            <a:ext cx="2053254" cy="369332"/>
          </a:xfrm>
          <a:prstGeom prst="rect">
            <a:avLst/>
          </a:prstGeom>
        </p:spPr>
        <p:txBody>
          <a:bodyPr wrap="none">
            <a:spAutoFit/>
          </a:bodyPr>
          <a:lstStyle/>
          <a:p>
            <a:pPr algn="ctr"/>
            <a:r>
              <a:rPr lang="fr-FR" dirty="0"/>
              <a:t>Association loi 1901</a:t>
            </a:r>
          </a:p>
        </p:txBody>
      </p:sp>
      <p:cxnSp>
        <p:nvCxnSpPr>
          <p:cNvPr id="24" name="Connecteur droit avec flèche 23"/>
          <p:cNvCxnSpPr>
            <a:cxnSpLocks/>
            <a:stCxn id="17" idx="3"/>
            <a:endCxn id="25" idx="1"/>
          </p:cNvCxnSpPr>
          <p:nvPr/>
        </p:nvCxnSpPr>
        <p:spPr>
          <a:xfrm flipV="1">
            <a:off x="6593555" y="3923204"/>
            <a:ext cx="92952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25" name="Image 2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3084" y="3384681"/>
            <a:ext cx="1077045" cy="1077045"/>
          </a:xfrm>
          <a:prstGeom prst="rect">
            <a:avLst/>
          </a:prstGeom>
        </p:spPr>
      </p:pic>
      <p:sp>
        <p:nvSpPr>
          <p:cNvPr id="26" name="ZoneTexte 25"/>
          <p:cNvSpPr txBox="1"/>
          <p:nvPr/>
        </p:nvSpPr>
        <p:spPr>
          <a:xfrm>
            <a:off x="4016942" y="2792519"/>
            <a:ext cx="2393012" cy="646331"/>
          </a:xfrm>
          <a:prstGeom prst="rect">
            <a:avLst/>
          </a:prstGeom>
          <a:noFill/>
        </p:spPr>
        <p:txBody>
          <a:bodyPr wrap="square" rtlCol="0">
            <a:spAutoFit/>
          </a:bodyPr>
          <a:lstStyle/>
          <a:p>
            <a:r>
              <a:rPr lang="fr-FR" dirty="0"/>
              <a:t>Financement à </a:t>
            </a:r>
            <a:r>
              <a:rPr lang="fr-FR" b="1" dirty="0"/>
              <a:t>0,08</a:t>
            </a:r>
            <a:r>
              <a:rPr lang="fr-FR" dirty="0"/>
              <a:t> euro par vue</a:t>
            </a:r>
          </a:p>
        </p:txBody>
      </p:sp>
      <p:pic>
        <p:nvPicPr>
          <p:cNvPr id="1028" name="Picture 4" descr="Résultat de recherche d'images pour &quot;suitcase flat&quot;"/>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892" y="2122068"/>
            <a:ext cx="2008255" cy="2008255"/>
          </a:xfrm>
          <a:prstGeom prst="rect">
            <a:avLst/>
          </a:prstGeom>
          <a:noFill/>
          <a:extLst>
            <a:ext uri="{909E8E84-426E-40DD-AFC4-6F175D3DCCD1}">
              <a14:hiddenFill xmlns:a14="http://schemas.microsoft.com/office/drawing/2010/main">
                <a:solidFill>
                  <a:srgbClr val="FFFFFF"/>
                </a:solidFill>
              </a14:hiddenFill>
            </a:ext>
          </a:extLst>
        </p:spPr>
      </p:pic>
      <p:sp>
        <p:nvSpPr>
          <p:cNvPr id="31" name="ZoneTexte 30"/>
          <p:cNvSpPr txBox="1"/>
          <p:nvPr/>
        </p:nvSpPr>
        <p:spPr>
          <a:xfrm>
            <a:off x="1178339" y="1926892"/>
            <a:ext cx="1252394" cy="369332"/>
          </a:xfrm>
          <a:prstGeom prst="rect">
            <a:avLst/>
          </a:prstGeom>
          <a:noFill/>
        </p:spPr>
        <p:txBody>
          <a:bodyPr wrap="none" rtlCol="0">
            <a:spAutoFit/>
          </a:bodyPr>
          <a:lstStyle/>
          <a:p>
            <a:r>
              <a:rPr lang="fr-FR" b="1" dirty="0"/>
              <a:t>Entreprises</a:t>
            </a:r>
          </a:p>
        </p:txBody>
      </p:sp>
      <p:cxnSp>
        <p:nvCxnSpPr>
          <p:cNvPr id="30" name="Connecteur droit avec flèche 29"/>
          <p:cNvCxnSpPr>
            <a:stCxn id="1028" idx="3"/>
            <a:endCxn id="26" idx="1"/>
          </p:cNvCxnSpPr>
          <p:nvPr/>
        </p:nvCxnSpPr>
        <p:spPr>
          <a:xfrm flipV="1">
            <a:off x="2819147" y="3115685"/>
            <a:ext cx="1197795" cy="105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36" name="Picture 8" descr="Résultat de recherche d'images pour &quot;money flat&quot;"/>
          <p:cNvPicPr>
            <a:picLocks noChangeAspect="1" noChangeArrowheads="1"/>
          </p:cNvPicPr>
          <p:nvPr/>
        </p:nvPicPr>
        <p:blipFill>
          <a:blip r:embed="rId8" cstate="hqprint">
            <a:extLst>
              <a:ext uri="{28A0092B-C50C-407E-A947-70E740481C1C}">
                <a14:useLocalDpi xmlns:a14="http://schemas.microsoft.com/office/drawing/2010/main" val="0"/>
              </a:ext>
            </a:extLst>
          </a:blip>
          <a:srcRect/>
          <a:stretch>
            <a:fillRect/>
          </a:stretch>
        </p:blipFill>
        <p:spPr bwMode="auto">
          <a:xfrm>
            <a:off x="7440711" y="2535975"/>
            <a:ext cx="1159418" cy="1159418"/>
          </a:xfrm>
          <a:prstGeom prst="rect">
            <a:avLst/>
          </a:prstGeom>
          <a:noFill/>
          <a:extLst>
            <a:ext uri="{909E8E84-426E-40DD-AFC4-6F175D3DCCD1}">
              <a14:hiddenFill xmlns:a14="http://schemas.microsoft.com/office/drawing/2010/main">
                <a:solidFill>
                  <a:srgbClr val="FFFFFF"/>
                </a:solidFill>
              </a14:hiddenFill>
            </a:ext>
          </a:extLst>
        </p:spPr>
      </p:pic>
      <p:cxnSp>
        <p:nvCxnSpPr>
          <p:cNvPr id="1038" name="Connecteur droit avec flèche 1037"/>
          <p:cNvCxnSpPr>
            <a:stCxn id="26" idx="3"/>
            <a:endCxn id="1036" idx="1"/>
          </p:cNvCxnSpPr>
          <p:nvPr/>
        </p:nvCxnSpPr>
        <p:spPr>
          <a:xfrm flipV="1">
            <a:off x="6409954" y="3115684"/>
            <a:ext cx="103075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ZoneTexte 26"/>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
        <p:nvSpPr>
          <p:cNvPr id="28" name="Espace réservé de la date 15"/>
          <p:cNvSpPr>
            <a:spLocks noGrp="1"/>
          </p:cNvSpPr>
          <p:nvPr>
            <p:ph type="dt" sz="half" idx="10"/>
          </p:nvPr>
        </p:nvSpPr>
        <p:spPr>
          <a:xfrm>
            <a:off x="9406370" y="6356350"/>
            <a:ext cx="1177636" cy="365125"/>
          </a:xfrm>
        </p:spPr>
        <p:txBody>
          <a:bodyPr/>
          <a:lstStyle/>
          <a:p>
            <a:fld id="{220661AD-1B71-485D-A7E1-574C8FA96CD8}" type="datetime1">
              <a:rPr lang="fr-FR" smtClean="0"/>
              <a:t>23/05/2017</a:t>
            </a:fld>
            <a:endParaRPr lang="fr-FR"/>
          </a:p>
        </p:txBody>
      </p:sp>
      <p:sp>
        <p:nvSpPr>
          <p:cNvPr id="29" name="Espace réservé du numéro de diapositive 26"/>
          <p:cNvSpPr>
            <a:spLocks noGrp="1"/>
          </p:cNvSpPr>
          <p:nvPr>
            <p:ph type="sldNum" sz="quarter" idx="12"/>
          </p:nvPr>
        </p:nvSpPr>
        <p:spPr>
          <a:xfrm>
            <a:off x="10951151" y="6356350"/>
            <a:ext cx="858982" cy="365125"/>
          </a:xfrm>
        </p:spPr>
        <p:txBody>
          <a:bodyPr/>
          <a:lstStyle/>
          <a:p>
            <a:r>
              <a:rPr lang="fr-FR" dirty="0"/>
              <a:t>11/20</a:t>
            </a:r>
          </a:p>
        </p:txBody>
      </p:sp>
      <p:sp>
        <p:nvSpPr>
          <p:cNvPr id="3" name="ZoneTexte 2"/>
          <p:cNvSpPr txBox="1"/>
          <p:nvPr/>
        </p:nvSpPr>
        <p:spPr>
          <a:xfrm>
            <a:off x="4016202" y="3837010"/>
            <a:ext cx="2202461" cy="923330"/>
          </a:xfrm>
          <a:prstGeom prst="rect">
            <a:avLst/>
          </a:prstGeom>
          <a:noFill/>
        </p:spPr>
        <p:txBody>
          <a:bodyPr wrap="square" rtlCol="0">
            <a:spAutoFit/>
          </a:bodyPr>
          <a:lstStyle/>
          <a:p>
            <a:pPr algn="ctr"/>
            <a:r>
              <a:rPr lang="fr-FR" dirty="0"/>
              <a:t>À raison de </a:t>
            </a:r>
            <a:r>
              <a:rPr lang="fr-FR" b="1" dirty="0"/>
              <a:t>500</a:t>
            </a:r>
            <a:r>
              <a:rPr lang="fr-FR" dirty="0"/>
              <a:t> vue par jour</a:t>
            </a:r>
          </a:p>
          <a:p>
            <a:pPr algn="ctr"/>
            <a:r>
              <a:rPr lang="fr-FR" dirty="0"/>
              <a:t>( = 182 500 / an)</a:t>
            </a:r>
          </a:p>
        </p:txBody>
      </p:sp>
      <p:cxnSp>
        <p:nvCxnSpPr>
          <p:cNvPr id="6" name="Connecteur droit avec flèche 5"/>
          <p:cNvCxnSpPr>
            <a:stCxn id="1028" idx="3"/>
            <a:endCxn id="3" idx="1"/>
          </p:cNvCxnSpPr>
          <p:nvPr/>
        </p:nvCxnSpPr>
        <p:spPr>
          <a:xfrm>
            <a:off x="2819147" y="3126196"/>
            <a:ext cx="1197055" cy="11724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p:cNvCxnSpPr>
            <a:cxnSpLocks/>
            <a:stCxn id="3" idx="3"/>
            <a:endCxn id="11" idx="1"/>
          </p:cNvCxnSpPr>
          <p:nvPr/>
        </p:nvCxnSpPr>
        <p:spPr>
          <a:xfrm flipV="1">
            <a:off x="6218663" y="4294655"/>
            <a:ext cx="983263" cy="40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ZoneTexte 10"/>
          <p:cNvSpPr txBox="1"/>
          <p:nvPr/>
        </p:nvSpPr>
        <p:spPr>
          <a:xfrm>
            <a:off x="7201926" y="3971489"/>
            <a:ext cx="1636987" cy="646331"/>
          </a:xfrm>
          <a:prstGeom prst="rect">
            <a:avLst/>
          </a:prstGeom>
          <a:noFill/>
        </p:spPr>
        <p:txBody>
          <a:bodyPr wrap="none" rtlCol="0">
            <a:spAutoFit/>
          </a:bodyPr>
          <a:lstStyle/>
          <a:p>
            <a:pPr algn="ctr"/>
            <a:r>
              <a:rPr lang="fr-FR" b="1" dirty="0"/>
              <a:t>= 14 560 €</a:t>
            </a:r>
          </a:p>
          <a:p>
            <a:pPr algn="ctr"/>
            <a:r>
              <a:rPr lang="fr-FR" dirty="0"/>
              <a:t>(182 500 x 365)</a:t>
            </a:r>
          </a:p>
        </p:txBody>
      </p:sp>
    </p:spTree>
    <p:extLst>
      <p:ext uri="{BB962C8B-B14F-4D97-AF65-F5344CB8AC3E}">
        <p14:creationId xmlns:p14="http://schemas.microsoft.com/office/powerpoint/2010/main" val="417033910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1026"/>
                                        </p:tgtEl>
                                      </p:cBhvr>
                                    </p:animEffect>
                                    <p:anim calcmode="lin" valueType="num">
                                      <p:cBhvr>
                                        <p:cTn id="7" dur="1000"/>
                                        <p:tgtEl>
                                          <p:spTgt spid="1026"/>
                                        </p:tgtEl>
                                        <p:attrNameLst>
                                          <p:attrName>ppt_x</p:attrName>
                                        </p:attrNameLst>
                                      </p:cBhvr>
                                      <p:tavLst>
                                        <p:tav tm="0">
                                          <p:val>
                                            <p:strVal val="ppt_x"/>
                                          </p:val>
                                        </p:tav>
                                        <p:tav tm="100000">
                                          <p:val>
                                            <p:strVal val="ppt_x"/>
                                          </p:val>
                                        </p:tav>
                                      </p:tavLst>
                                    </p:anim>
                                    <p:anim calcmode="lin" valueType="num">
                                      <p:cBhvr>
                                        <p:cTn id="8" dur="1000"/>
                                        <p:tgtEl>
                                          <p:spTgt spid="1026"/>
                                        </p:tgtEl>
                                        <p:attrNameLst>
                                          <p:attrName>ppt_y</p:attrName>
                                        </p:attrNameLst>
                                      </p:cBhvr>
                                      <p:tavLst>
                                        <p:tav tm="0">
                                          <p:val>
                                            <p:strVal val="ppt_y"/>
                                          </p:val>
                                        </p:tav>
                                        <p:tav tm="100000">
                                          <p:val>
                                            <p:strVal val="ppt_y+.1"/>
                                          </p:val>
                                        </p:tav>
                                      </p:tavLst>
                                    </p:anim>
                                    <p:set>
                                      <p:cBhvr>
                                        <p:cTn id="9" dur="1" fill="hold">
                                          <p:stCondLst>
                                            <p:cond delay="999"/>
                                          </p:stCondLst>
                                        </p:cTn>
                                        <p:tgtEl>
                                          <p:spTgt spid="1026"/>
                                        </p:tgtEl>
                                        <p:attrNameLst>
                                          <p:attrName>style.visibility</p:attrName>
                                        </p:attrNameLst>
                                      </p:cBhvr>
                                      <p:to>
                                        <p:strVal val="hidden"/>
                                      </p:to>
                                    </p:set>
                                  </p:childTnLst>
                                </p:cTn>
                              </p:par>
                              <p:par>
                                <p:cTn id="10" presetID="42" presetClass="exit" presetSubtype="0" fill="hold" grpId="0" nodeType="withEffect">
                                  <p:stCondLst>
                                    <p:cond delay="0"/>
                                  </p:stCondLst>
                                  <p:childTnLst>
                                    <p:animEffect transition="out" filter="fade">
                                      <p:cBhvr>
                                        <p:cTn id="11" dur="1000"/>
                                        <p:tgtEl>
                                          <p:spTgt spid="7"/>
                                        </p:tgtEl>
                                      </p:cBhvr>
                                    </p:animEffect>
                                    <p:anim calcmode="lin" valueType="num">
                                      <p:cBhvr>
                                        <p:cTn id="12" dur="1000"/>
                                        <p:tgtEl>
                                          <p:spTgt spid="7"/>
                                        </p:tgtEl>
                                        <p:attrNameLst>
                                          <p:attrName>ppt_x</p:attrName>
                                        </p:attrNameLst>
                                      </p:cBhvr>
                                      <p:tavLst>
                                        <p:tav tm="0">
                                          <p:val>
                                            <p:strVal val="ppt_x"/>
                                          </p:val>
                                        </p:tav>
                                        <p:tav tm="100000">
                                          <p:val>
                                            <p:strVal val="ppt_x"/>
                                          </p:val>
                                        </p:tav>
                                      </p:tavLst>
                                    </p:anim>
                                    <p:anim calcmode="lin" valueType="num">
                                      <p:cBhvr>
                                        <p:cTn id="13" dur="1000"/>
                                        <p:tgtEl>
                                          <p:spTgt spid="7"/>
                                        </p:tgtEl>
                                        <p:attrNameLst>
                                          <p:attrName>ppt_y</p:attrName>
                                        </p:attrNameLst>
                                      </p:cBhvr>
                                      <p:tavLst>
                                        <p:tav tm="0">
                                          <p:val>
                                            <p:strVal val="ppt_y"/>
                                          </p:val>
                                        </p:tav>
                                        <p:tav tm="100000">
                                          <p:val>
                                            <p:strVal val="ppt_y+.1"/>
                                          </p:val>
                                        </p:tav>
                                      </p:tavLst>
                                    </p:anim>
                                    <p:set>
                                      <p:cBhvr>
                                        <p:cTn id="14" dur="1" fill="hold">
                                          <p:stCondLst>
                                            <p:cond delay="999"/>
                                          </p:stCondLst>
                                        </p:cTn>
                                        <p:tgtEl>
                                          <p:spTgt spid="7"/>
                                        </p:tgtEl>
                                        <p:attrNameLst>
                                          <p:attrName>style.visibility</p:attrName>
                                        </p:attrNameLst>
                                      </p:cBhvr>
                                      <p:to>
                                        <p:strVal val="hidden"/>
                                      </p:to>
                                    </p:set>
                                  </p:childTnLst>
                                </p:cTn>
                              </p:par>
                              <p:par>
                                <p:cTn id="15" presetID="42" presetClass="exit" presetSubtype="0" fill="hold" nodeType="withEffect">
                                  <p:stCondLst>
                                    <p:cond delay="0"/>
                                  </p:stCondLst>
                                  <p:childTnLst>
                                    <p:animEffect transition="out" filter="fade">
                                      <p:cBhvr>
                                        <p:cTn id="16" dur="1000"/>
                                        <p:tgtEl>
                                          <p:spTgt spid="9"/>
                                        </p:tgtEl>
                                      </p:cBhvr>
                                    </p:animEffect>
                                    <p:anim calcmode="lin" valueType="num">
                                      <p:cBhvr>
                                        <p:cTn id="17" dur="1000"/>
                                        <p:tgtEl>
                                          <p:spTgt spid="9"/>
                                        </p:tgtEl>
                                        <p:attrNameLst>
                                          <p:attrName>ppt_x</p:attrName>
                                        </p:attrNameLst>
                                      </p:cBhvr>
                                      <p:tavLst>
                                        <p:tav tm="0">
                                          <p:val>
                                            <p:strVal val="ppt_x"/>
                                          </p:val>
                                        </p:tav>
                                        <p:tav tm="100000">
                                          <p:val>
                                            <p:strVal val="ppt_x"/>
                                          </p:val>
                                        </p:tav>
                                      </p:tavLst>
                                    </p:anim>
                                    <p:anim calcmode="lin" valueType="num">
                                      <p:cBhvr>
                                        <p:cTn id="18" dur="1000"/>
                                        <p:tgtEl>
                                          <p:spTgt spid="9"/>
                                        </p:tgtEl>
                                        <p:attrNameLst>
                                          <p:attrName>ppt_y</p:attrName>
                                        </p:attrNameLst>
                                      </p:cBhvr>
                                      <p:tavLst>
                                        <p:tav tm="0">
                                          <p:val>
                                            <p:strVal val="ppt_y"/>
                                          </p:val>
                                        </p:tav>
                                        <p:tav tm="100000">
                                          <p:val>
                                            <p:strVal val="ppt_y+.1"/>
                                          </p:val>
                                        </p:tav>
                                      </p:tavLst>
                                    </p:anim>
                                    <p:set>
                                      <p:cBhvr>
                                        <p:cTn id="19" dur="1" fill="hold">
                                          <p:stCondLst>
                                            <p:cond delay="999"/>
                                          </p:stCondLst>
                                        </p:cTn>
                                        <p:tgtEl>
                                          <p:spTgt spid="9"/>
                                        </p:tgtEl>
                                        <p:attrNameLst>
                                          <p:attrName>style.visibility</p:attrName>
                                        </p:attrNameLst>
                                      </p:cBhvr>
                                      <p:to>
                                        <p:strVal val="hidden"/>
                                      </p:to>
                                    </p:set>
                                  </p:childTnLst>
                                </p:cTn>
                              </p:par>
                              <p:par>
                                <p:cTn id="20" presetID="42" presetClass="exit" presetSubtype="0" fill="hold" nodeType="withEffect">
                                  <p:stCondLst>
                                    <p:cond delay="0"/>
                                  </p:stCondLst>
                                  <p:childTnLst>
                                    <p:animEffect transition="out" filter="fade">
                                      <p:cBhvr>
                                        <p:cTn id="21" dur="1000"/>
                                        <p:tgtEl>
                                          <p:spTgt spid="15"/>
                                        </p:tgtEl>
                                      </p:cBhvr>
                                    </p:animEffect>
                                    <p:anim calcmode="lin" valueType="num">
                                      <p:cBhvr>
                                        <p:cTn id="22" dur="1000"/>
                                        <p:tgtEl>
                                          <p:spTgt spid="15"/>
                                        </p:tgtEl>
                                        <p:attrNameLst>
                                          <p:attrName>ppt_x</p:attrName>
                                        </p:attrNameLst>
                                      </p:cBhvr>
                                      <p:tavLst>
                                        <p:tav tm="0">
                                          <p:val>
                                            <p:strVal val="ppt_x"/>
                                          </p:val>
                                        </p:tav>
                                        <p:tav tm="100000">
                                          <p:val>
                                            <p:strVal val="ppt_x"/>
                                          </p:val>
                                        </p:tav>
                                      </p:tavLst>
                                    </p:anim>
                                    <p:anim calcmode="lin" valueType="num">
                                      <p:cBhvr>
                                        <p:cTn id="23" dur="1000"/>
                                        <p:tgtEl>
                                          <p:spTgt spid="15"/>
                                        </p:tgtEl>
                                        <p:attrNameLst>
                                          <p:attrName>ppt_y</p:attrName>
                                        </p:attrNameLst>
                                      </p:cBhvr>
                                      <p:tavLst>
                                        <p:tav tm="0">
                                          <p:val>
                                            <p:strVal val="ppt_y"/>
                                          </p:val>
                                        </p:tav>
                                        <p:tav tm="100000">
                                          <p:val>
                                            <p:strVal val="ppt_y+.1"/>
                                          </p:val>
                                        </p:tav>
                                      </p:tavLst>
                                    </p:anim>
                                    <p:set>
                                      <p:cBhvr>
                                        <p:cTn id="24" dur="1" fill="hold">
                                          <p:stCondLst>
                                            <p:cond delay="999"/>
                                          </p:stCondLst>
                                        </p:cTn>
                                        <p:tgtEl>
                                          <p:spTgt spid="15"/>
                                        </p:tgtEl>
                                        <p:attrNameLst>
                                          <p:attrName>style.visibility</p:attrName>
                                        </p:attrNameLst>
                                      </p:cBhvr>
                                      <p:to>
                                        <p:strVal val="hidden"/>
                                      </p:to>
                                    </p:set>
                                  </p:childTnLst>
                                </p:cTn>
                              </p:par>
                              <p:par>
                                <p:cTn id="25" presetID="42" presetClass="exit" presetSubtype="0" fill="hold" grpId="0" nodeType="withEffect">
                                  <p:stCondLst>
                                    <p:cond delay="0"/>
                                  </p:stCondLst>
                                  <p:childTnLst>
                                    <p:animEffect transition="out" filter="fade">
                                      <p:cBhvr>
                                        <p:cTn id="26" dur="1000"/>
                                        <p:tgtEl>
                                          <p:spTgt spid="14"/>
                                        </p:tgtEl>
                                      </p:cBhvr>
                                    </p:animEffect>
                                    <p:anim calcmode="lin" valueType="num">
                                      <p:cBhvr>
                                        <p:cTn id="27" dur="1000"/>
                                        <p:tgtEl>
                                          <p:spTgt spid="14"/>
                                        </p:tgtEl>
                                        <p:attrNameLst>
                                          <p:attrName>ppt_x</p:attrName>
                                        </p:attrNameLst>
                                      </p:cBhvr>
                                      <p:tavLst>
                                        <p:tav tm="0">
                                          <p:val>
                                            <p:strVal val="ppt_x"/>
                                          </p:val>
                                        </p:tav>
                                        <p:tav tm="100000">
                                          <p:val>
                                            <p:strVal val="ppt_x"/>
                                          </p:val>
                                        </p:tav>
                                      </p:tavLst>
                                    </p:anim>
                                    <p:anim calcmode="lin" valueType="num">
                                      <p:cBhvr>
                                        <p:cTn id="28" dur="1000"/>
                                        <p:tgtEl>
                                          <p:spTgt spid="14"/>
                                        </p:tgtEl>
                                        <p:attrNameLst>
                                          <p:attrName>ppt_y</p:attrName>
                                        </p:attrNameLst>
                                      </p:cBhvr>
                                      <p:tavLst>
                                        <p:tav tm="0">
                                          <p:val>
                                            <p:strVal val="ppt_y"/>
                                          </p:val>
                                        </p:tav>
                                        <p:tav tm="100000">
                                          <p:val>
                                            <p:strVal val="ppt_y+.1"/>
                                          </p:val>
                                        </p:tav>
                                      </p:tavLst>
                                    </p:anim>
                                    <p:set>
                                      <p:cBhvr>
                                        <p:cTn id="29" dur="1" fill="hold">
                                          <p:stCondLst>
                                            <p:cond delay="999"/>
                                          </p:stCondLst>
                                        </p:cTn>
                                        <p:tgtEl>
                                          <p:spTgt spid="14"/>
                                        </p:tgtEl>
                                        <p:attrNameLst>
                                          <p:attrName>style.visibility</p:attrName>
                                        </p:attrNameLst>
                                      </p:cBhvr>
                                      <p:to>
                                        <p:strVal val="hidden"/>
                                      </p:to>
                                    </p:set>
                                  </p:childTnLst>
                                </p:cTn>
                              </p:par>
                              <p:par>
                                <p:cTn id="30" presetID="42" presetClass="exit" presetSubtype="0" fill="hold" grpId="0" nodeType="withEffect">
                                  <p:stCondLst>
                                    <p:cond delay="0"/>
                                  </p:stCondLst>
                                  <p:childTnLst>
                                    <p:animEffect transition="out" filter="fade">
                                      <p:cBhvr>
                                        <p:cTn id="31" dur="1000"/>
                                        <p:tgtEl>
                                          <p:spTgt spid="17"/>
                                        </p:tgtEl>
                                      </p:cBhvr>
                                    </p:animEffect>
                                    <p:anim calcmode="lin" valueType="num">
                                      <p:cBhvr>
                                        <p:cTn id="32" dur="1000"/>
                                        <p:tgtEl>
                                          <p:spTgt spid="17"/>
                                        </p:tgtEl>
                                        <p:attrNameLst>
                                          <p:attrName>ppt_x</p:attrName>
                                        </p:attrNameLst>
                                      </p:cBhvr>
                                      <p:tavLst>
                                        <p:tav tm="0">
                                          <p:val>
                                            <p:strVal val="ppt_x"/>
                                          </p:val>
                                        </p:tav>
                                        <p:tav tm="100000">
                                          <p:val>
                                            <p:strVal val="ppt_x"/>
                                          </p:val>
                                        </p:tav>
                                      </p:tavLst>
                                    </p:anim>
                                    <p:anim calcmode="lin" valueType="num">
                                      <p:cBhvr>
                                        <p:cTn id="33" dur="1000"/>
                                        <p:tgtEl>
                                          <p:spTgt spid="17"/>
                                        </p:tgtEl>
                                        <p:attrNameLst>
                                          <p:attrName>ppt_y</p:attrName>
                                        </p:attrNameLst>
                                      </p:cBhvr>
                                      <p:tavLst>
                                        <p:tav tm="0">
                                          <p:val>
                                            <p:strVal val="ppt_y"/>
                                          </p:val>
                                        </p:tav>
                                        <p:tav tm="100000">
                                          <p:val>
                                            <p:strVal val="ppt_y+.1"/>
                                          </p:val>
                                        </p:tav>
                                      </p:tavLst>
                                    </p:anim>
                                    <p:set>
                                      <p:cBhvr>
                                        <p:cTn id="34" dur="1" fill="hold">
                                          <p:stCondLst>
                                            <p:cond delay="999"/>
                                          </p:stCondLst>
                                        </p:cTn>
                                        <p:tgtEl>
                                          <p:spTgt spid="17"/>
                                        </p:tgtEl>
                                        <p:attrNameLst>
                                          <p:attrName>style.visibility</p:attrName>
                                        </p:attrNameLst>
                                      </p:cBhvr>
                                      <p:to>
                                        <p:strVal val="hidden"/>
                                      </p:to>
                                    </p:set>
                                  </p:childTnLst>
                                </p:cTn>
                              </p:par>
                              <p:par>
                                <p:cTn id="35" presetID="42" presetClass="exit" presetSubtype="0" fill="hold" nodeType="withEffect">
                                  <p:stCondLst>
                                    <p:cond delay="0"/>
                                  </p:stCondLst>
                                  <p:childTnLst>
                                    <p:animEffect transition="out" filter="fade">
                                      <p:cBhvr>
                                        <p:cTn id="36" dur="1000"/>
                                        <p:tgtEl>
                                          <p:spTgt spid="20"/>
                                        </p:tgtEl>
                                      </p:cBhvr>
                                    </p:animEffect>
                                    <p:anim calcmode="lin" valueType="num">
                                      <p:cBhvr>
                                        <p:cTn id="37" dur="1000"/>
                                        <p:tgtEl>
                                          <p:spTgt spid="20"/>
                                        </p:tgtEl>
                                        <p:attrNameLst>
                                          <p:attrName>ppt_x</p:attrName>
                                        </p:attrNameLst>
                                      </p:cBhvr>
                                      <p:tavLst>
                                        <p:tav tm="0">
                                          <p:val>
                                            <p:strVal val="ppt_x"/>
                                          </p:val>
                                        </p:tav>
                                        <p:tav tm="100000">
                                          <p:val>
                                            <p:strVal val="ppt_x"/>
                                          </p:val>
                                        </p:tav>
                                      </p:tavLst>
                                    </p:anim>
                                    <p:anim calcmode="lin" valueType="num">
                                      <p:cBhvr>
                                        <p:cTn id="38" dur="1000"/>
                                        <p:tgtEl>
                                          <p:spTgt spid="20"/>
                                        </p:tgtEl>
                                        <p:attrNameLst>
                                          <p:attrName>ppt_y</p:attrName>
                                        </p:attrNameLst>
                                      </p:cBhvr>
                                      <p:tavLst>
                                        <p:tav tm="0">
                                          <p:val>
                                            <p:strVal val="ppt_y"/>
                                          </p:val>
                                        </p:tav>
                                        <p:tav tm="100000">
                                          <p:val>
                                            <p:strVal val="ppt_y+.1"/>
                                          </p:val>
                                        </p:tav>
                                      </p:tavLst>
                                    </p:anim>
                                    <p:set>
                                      <p:cBhvr>
                                        <p:cTn id="39" dur="1" fill="hold">
                                          <p:stCondLst>
                                            <p:cond delay="999"/>
                                          </p:stCondLst>
                                        </p:cTn>
                                        <p:tgtEl>
                                          <p:spTgt spid="20"/>
                                        </p:tgtEl>
                                        <p:attrNameLst>
                                          <p:attrName>style.visibility</p:attrName>
                                        </p:attrNameLst>
                                      </p:cBhvr>
                                      <p:to>
                                        <p:strVal val="hidden"/>
                                      </p:to>
                                    </p:set>
                                  </p:childTnLst>
                                </p:cTn>
                              </p:par>
                              <p:par>
                                <p:cTn id="40" presetID="42" presetClass="exit" presetSubtype="0" fill="hold" nodeType="withEffect">
                                  <p:stCondLst>
                                    <p:cond delay="0"/>
                                  </p:stCondLst>
                                  <p:childTnLst>
                                    <p:animEffect transition="out" filter="fade">
                                      <p:cBhvr>
                                        <p:cTn id="41" dur="1000"/>
                                        <p:tgtEl>
                                          <p:spTgt spid="22"/>
                                        </p:tgtEl>
                                      </p:cBhvr>
                                    </p:animEffect>
                                    <p:anim calcmode="lin" valueType="num">
                                      <p:cBhvr>
                                        <p:cTn id="42" dur="1000"/>
                                        <p:tgtEl>
                                          <p:spTgt spid="22"/>
                                        </p:tgtEl>
                                        <p:attrNameLst>
                                          <p:attrName>ppt_x</p:attrName>
                                        </p:attrNameLst>
                                      </p:cBhvr>
                                      <p:tavLst>
                                        <p:tav tm="0">
                                          <p:val>
                                            <p:strVal val="ppt_x"/>
                                          </p:val>
                                        </p:tav>
                                        <p:tav tm="100000">
                                          <p:val>
                                            <p:strVal val="ppt_x"/>
                                          </p:val>
                                        </p:tav>
                                      </p:tavLst>
                                    </p:anim>
                                    <p:anim calcmode="lin" valueType="num">
                                      <p:cBhvr>
                                        <p:cTn id="43" dur="1000"/>
                                        <p:tgtEl>
                                          <p:spTgt spid="22"/>
                                        </p:tgtEl>
                                        <p:attrNameLst>
                                          <p:attrName>ppt_y</p:attrName>
                                        </p:attrNameLst>
                                      </p:cBhvr>
                                      <p:tavLst>
                                        <p:tav tm="0">
                                          <p:val>
                                            <p:strVal val="ppt_y"/>
                                          </p:val>
                                        </p:tav>
                                        <p:tav tm="100000">
                                          <p:val>
                                            <p:strVal val="ppt_y+.1"/>
                                          </p:val>
                                        </p:tav>
                                      </p:tavLst>
                                    </p:anim>
                                    <p:set>
                                      <p:cBhvr>
                                        <p:cTn id="44" dur="1" fill="hold">
                                          <p:stCondLst>
                                            <p:cond delay="999"/>
                                          </p:stCondLst>
                                        </p:cTn>
                                        <p:tgtEl>
                                          <p:spTgt spid="22"/>
                                        </p:tgtEl>
                                        <p:attrNameLst>
                                          <p:attrName>style.visibility</p:attrName>
                                        </p:attrNameLst>
                                      </p:cBhvr>
                                      <p:to>
                                        <p:strVal val="hidden"/>
                                      </p:to>
                                    </p:set>
                                  </p:childTnLst>
                                </p:cTn>
                              </p:par>
                              <p:par>
                                <p:cTn id="45" presetID="42" presetClass="exit" presetSubtype="0" fill="hold" grpId="0" nodeType="withEffect">
                                  <p:stCondLst>
                                    <p:cond delay="0"/>
                                  </p:stCondLst>
                                  <p:childTnLst>
                                    <p:animEffect transition="out" filter="fade">
                                      <p:cBhvr>
                                        <p:cTn id="46" dur="1000"/>
                                        <p:tgtEl>
                                          <p:spTgt spid="23"/>
                                        </p:tgtEl>
                                      </p:cBhvr>
                                    </p:animEffect>
                                    <p:anim calcmode="lin" valueType="num">
                                      <p:cBhvr>
                                        <p:cTn id="47" dur="1000"/>
                                        <p:tgtEl>
                                          <p:spTgt spid="23"/>
                                        </p:tgtEl>
                                        <p:attrNameLst>
                                          <p:attrName>ppt_x</p:attrName>
                                        </p:attrNameLst>
                                      </p:cBhvr>
                                      <p:tavLst>
                                        <p:tav tm="0">
                                          <p:val>
                                            <p:strVal val="ppt_x"/>
                                          </p:val>
                                        </p:tav>
                                        <p:tav tm="100000">
                                          <p:val>
                                            <p:strVal val="ppt_x"/>
                                          </p:val>
                                        </p:tav>
                                      </p:tavLst>
                                    </p:anim>
                                    <p:anim calcmode="lin" valueType="num">
                                      <p:cBhvr>
                                        <p:cTn id="48" dur="1000"/>
                                        <p:tgtEl>
                                          <p:spTgt spid="23"/>
                                        </p:tgtEl>
                                        <p:attrNameLst>
                                          <p:attrName>ppt_y</p:attrName>
                                        </p:attrNameLst>
                                      </p:cBhvr>
                                      <p:tavLst>
                                        <p:tav tm="0">
                                          <p:val>
                                            <p:strVal val="ppt_y"/>
                                          </p:val>
                                        </p:tav>
                                        <p:tav tm="100000">
                                          <p:val>
                                            <p:strVal val="ppt_y+.1"/>
                                          </p:val>
                                        </p:tav>
                                      </p:tavLst>
                                    </p:anim>
                                    <p:set>
                                      <p:cBhvr>
                                        <p:cTn id="49" dur="1" fill="hold">
                                          <p:stCondLst>
                                            <p:cond delay="999"/>
                                          </p:stCondLst>
                                        </p:cTn>
                                        <p:tgtEl>
                                          <p:spTgt spid="23"/>
                                        </p:tgtEl>
                                        <p:attrNameLst>
                                          <p:attrName>style.visibility</p:attrName>
                                        </p:attrNameLst>
                                      </p:cBhvr>
                                      <p:to>
                                        <p:strVal val="hidden"/>
                                      </p:to>
                                    </p:set>
                                  </p:childTnLst>
                                </p:cTn>
                              </p:par>
                              <p:par>
                                <p:cTn id="50" presetID="42" presetClass="exit" presetSubtype="0" fill="hold" nodeType="withEffect">
                                  <p:stCondLst>
                                    <p:cond delay="0"/>
                                  </p:stCondLst>
                                  <p:childTnLst>
                                    <p:animEffect transition="out" filter="fade">
                                      <p:cBhvr>
                                        <p:cTn id="51" dur="1000"/>
                                        <p:tgtEl>
                                          <p:spTgt spid="24"/>
                                        </p:tgtEl>
                                      </p:cBhvr>
                                    </p:animEffect>
                                    <p:anim calcmode="lin" valueType="num">
                                      <p:cBhvr>
                                        <p:cTn id="52" dur="1000"/>
                                        <p:tgtEl>
                                          <p:spTgt spid="24"/>
                                        </p:tgtEl>
                                        <p:attrNameLst>
                                          <p:attrName>ppt_x</p:attrName>
                                        </p:attrNameLst>
                                      </p:cBhvr>
                                      <p:tavLst>
                                        <p:tav tm="0">
                                          <p:val>
                                            <p:strVal val="ppt_x"/>
                                          </p:val>
                                        </p:tav>
                                        <p:tav tm="100000">
                                          <p:val>
                                            <p:strVal val="ppt_x"/>
                                          </p:val>
                                        </p:tav>
                                      </p:tavLst>
                                    </p:anim>
                                    <p:anim calcmode="lin" valueType="num">
                                      <p:cBhvr>
                                        <p:cTn id="53" dur="1000"/>
                                        <p:tgtEl>
                                          <p:spTgt spid="24"/>
                                        </p:tgtEl>
                                        <p:attrNameLst>
                                          <p:attrName>ppt_y</p:attrName>
                                        </p:attrNameLst>
                                      </p:cBhvr>
                                      <p:tavLst>
                                        <p:tav tm="0">
                                          <p:val>
                                            <p:strVal val="ppt_y"/>
                                          </p:val>
                                        </p:tav>
                                        <p:tav tm="100000">
                                          <p:val>
                                            <p:strVal val="ppt_y+.1"/>
                                          </p:val>
                                        </p:tav>
                                      </p:tavLst>
                                    </p:anim>
                                    <p:set>
                                      <p:cBhvr>
                                        <p:cTn id="54" dur="1" fill="hold">
                                          <p:stCondLst>
                                            <p:cond delay="999"/>
                                          </p:stCondLst>
                                        </p:cTn>
                                        <p:tgtEl>
                                          <p:spTgt spid="24"/>
                                        </p:tgtEl>
                                        <p:attrNameLst>
                                          <p:attrName>style.visibility</p:attrName>
                                        </p:attrNameLst>
                                      </p:cBhvr>
                                      <p:to>
                                        <p:strVal val="hidden"/>
                                      </p:to>
                                    </p:set>
                                  </p:childTnLst>
                                </p:cTn>
                              </p:par>
                              <p:par>
                                <p:cTn id="55" presetID="42" presetClass="exit" presetSubtype="0" fill="hold" nodeType="withEffect">
                                  <p:stCondLst>
                                    <p:cond delay="0"/>
                                  </p:stCondLst>
                                  <p:childTnLst>
                                    <p:animEffect transition="out" filter="fade">
                                      <p:cBhvr>
                                        <p:cTn id="56" dur="1000"/>
                                        <p:tgtEl>
                                          <p:spTgt spid="25"/>
                                        </p:tgtEl>
                                      </p:cBhvr>
                                    </p:animEffect>
                                    <p:anim calcmode="lin" valueType="num">
                                      <p:cBhvr>
                                        <p:cTn id="57" dur="1000"/>
                                        <p:tgtEl>
                                          <p:spTgt spid="25"/>
                                        </p:tgtEl>
                                        <p:attrNameLst>
                                          <p:attrName>ppt_x</p:attrName>
                                        </p:attrNameLst>
                                      </p:cBhvr>
                                      <p:tavLst>
                                        <p:tav tm="0">
                                          <p:val>
                                            <p:strVal val="ppt_x"/>
                                          </p:val>
                                        </p:tav>
                                        <p:tav tm="100000">
                                          <p:val>
                                            <p:strVal val="ppt_x"/>
                                          </p:val>
                                        </p:tav>
                                      </p:tavLst>
                                    </p:anim>
                                    <p:anim calcmode="lin" valueType="num">
                                      <p:cBhvr>
                                        <p:cTn id="58" dur="1000"/>
                                        <p:tgtEl>
                                          <p:spTgt spid="25"/>
                                        </p:tgtEl>
                                        <p:attrNameLst>
                                          <p:attrName>ppt_y</p:attrName>
                                        </p:attrNameLst>
                                      </p:cBhvr>
                                      <p:tavLst>
                                        <p:tav tm="0">
                                          <p:val>
                                            <p:strVal val="ppt_y"/>
                                          </p:val>
                                        </p:tav>
                                        <p:tav tm="100000">
                                          <p:val>
                                            <p:strVal val="ppt_y+.1"/>
                                          </p:val>
                                        </p:tav>
                                      </p:tavLst>
                                    </p:anim>
                                    <p:set>
                                      <p:cBhvr>
                                        <p:cTn id="59" dur="1" fill="hold">
                                          <p:stCondLst>
                                            <p:cond delay="999"/>
                                          </p:stCondLst>
                                        </p:cTn>
                                        <p:tgtEl>
                                          <p:spTgt spid="25"/>
                                        </p:tgtEl>
                                        <p:attrNameLst>
                                          <p:attrName>style.visibility</p:attrName>
                                        </p:attrNameLst>
                                      </p:cBhvr>
                                      <p:to>
                                        <p:strVal val="hidden"/>
                                      </p:to>
                                    </p:set>
                                  </p:childTnLst>
                                </p:cTn>
                              </p:par>
                            </p:childTnLst>
                          </p:cTn>
                        </p:par>
                        <p:par>
                          <p:cTn id="60" fill="hold">
                            <p:stCondLst>
                              <p:cond delay="1000"/>
                            </p:stCondLst>
                            <p:childTnLst>
                              <p:par>
                                <p:cTn id="61" presetID="42" presetClass="entr" presetSubtype="0" fill="hold" grpId="0" nodeType="afterEffect">
                                  <p:stCondLst>
                                    <p:cond delay="250"/>
                                  </p:stCondLst>
                                  <p:childTnLst>
                                    <p:set>
                                      <p:cBhvr>
                                        <p:cTn id="62" dur="1" fill="hold">
                                          <p:stCondLst>
                                            <p:cond delay="0"/>
                                          </p:stCondLst>
                                        </p:cTn>
                                        <p:tgtEl>
                                          <p:spTgt spid="31"/>
                                        </p:tgtEl>
                                        <p:attrNameLst>
                                          <p:attrName>style.visibility</p:attrName>
                                        </p:attrNameLst>
                                      </p:cBhvr>
                                      <p:to>
                                        <p:strVal val="visible"/>
                                      </p:to>
                                    </p:set>
                                    <p:animEffect transition="in" filter="fade">
                                      <p:cBhvr>
                                        <p:cTn id="63" dur="1000"/>
                                        <p:tgtEl>
                                          <p:spTgt spid="31"/>
                                        </p:tgtEl>
                                      </p:cBhvr>
                                    </p:animEffect>
                                    <p:anim calcmode="lin" valueType="num">
                                      <p:cBhvr>
                                        <p:cTn id="64" dur="1000" fill="hold"/>
                                        <p:tgtEl>
                                          <p:spTgt spid="31"/>
                                        </p:tgtEl>
                                        <p:attrNameLst>
                                          <p:attrName>ppt_x</p:attrName>
                                        </p:attrNameLst>
                                      </p:cBhvr>
                                      <p:tavLst>
                                        <p:tav tm="0">
                                          <p:val>
                                            <p:strVal val="#ppt_x"/>
                                          </p:val>
                                        </p:tav>
                                        <p:tav tm="100000">
                                          <p:val>
                                            <p:strVal val="#ppt_x"/>
                                          </p:val>
                                        </p:tav>
                                      </p:tavLst>
                                    </p:anim>
                                    <p:anim calcmode="lin" valueType="num">
                                      <p:cBhvr>
                                        <p:cTn id="65" dur="1000" fill="hold"/>
                                        <p:tgtEl>
                                          <p:spTgt spid="31"/>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0"/>
                                  </p:stCondLst>
                                  <p:childTnLst>
                                    <p:set>
                                      <p:cBhvr>
                                        <p:cTn id="67" dur="1" fill="hold">
                                          <p:stCondLst>
                                            <p:cond delay="0"/>
                                          </p:stCondLst>
                                        </p:cTn>
                                        <p:tgtEl>
                                          <p:spTgt spid="1028"/>
                                        </p:tgtEl>
                                        <p:attrNameLst>
                                          <p:attrName>style.visibility</p:attrName>
                                        </p:attrNameLst>
                                      </p:cBhvr>
                                      <p:to>
                                        <p:strVal val="visible"/>
                                      </p:to>
                                    </p:set>
                                    <p:animEffect transition="in" filter="fade">
                                      <p:cBhvr>
                                        <p:cTn id="68" dur="1000"/>
                                        <p:tgtEl>
                                          <p:spTgt spid="1028"/>
                                        </p:tgtEl>
                                      </p:cBhvr>
                                    </p:animEffect>
                                    <p:anim calcmode="lin" valueType="num">
                                      <p:cBhvr>
                                        <p:cTn id="69" dur="1000" fill="hold"/>
                                        <p:tgtEl>
                                          <p:spTgt spid="1028"/>
                                        </p:tgtEl>
                                        <p:attrNameLst>
                                          <p:attrName>ppt_x</p:attrName>
                                        </p:attrNameLst>
                                      </p:cBhvr>
                                      <p:tavLst>
                                        <p:tav tm="0">
                                          <p:val>
                                            <p:strVal val="#ppt_x"/>
                                          </p:val>
                                        </p:tav>
                                        <p:tav tm="100000">
                                          <p:val>
                                            <p:strVal val="#ppt_x"/>
                                          </p:val>
                                        </p:tav>
                                      </p:tavLst>
                                    </p:anim>
                                    <p:anim calcmode="lin" valueType="num">
                                      <p:cBhvr>
                                        <p:cTn id="70" dur="1000" fill="hold"/>
                                        <p:tgtEl>
                                          <p:spTgt spid="1028"/>
                                        </p:tgtEl>
                                        <p:attrNameLst>
                                          <p:attrName>ppt_y</p:attrName>
                                        </p:attrNameLst>
                                      </p:cBhvr>
                                      <p:tavLst>
                                        <p:tav tm="0">
                                          <p:val>
                                            <p:strVal val="#ppt_y+.1"/>
                                          </p:val>
                                        </p:tav>
                                        <p:tav tm="100000">
                                          <p:val>
                                            <p:strVal val="#ppt_y"/>
                                          </p:val>
                                        </p:tav>
                                      </p:tavLst>
                                    </p:anim>
                                  </p:childTnLst>
                                </p:cTn>
                              </p:par>
                              <p:par>
                                <p:cTn id="71" presetID="42" presetClass="entr" presetSubtype="0" fill="hold"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1000"/>
                                        <p:tgtEl>
                                          <p:spTgt spid="30"/>
                                        </p:tgtEl>
                                      </p:cBhvr>
                                    </p:animEffect>
                                    <p:anim calcmode="lin" valueType="num">
                                      <p:cBhvr>
                                        <p:cTn id="74" dur="1000" fill="hold"/>
                                        <p:tgtEl>
                                          <p:spTgt spid="30"/>
                                        </p:tgtEl>
                                        <p:attrNameLst>
                                          <p:attrName>ppt_x</p:attrName>
                                        </p:attrNameLst>
                                      </p:cBhvr>
                                      <p:tavLst>
                                        <p:tav tm="0">
                                          <p:val>
                                            <p:strVal val="#ppt_x"/>
                                          </p:val>
                                        </p:tav>
                                        <p:tav tm="100000">
                                          <p:val>
                                            <p:strVal val="#ppt_x"/>
                                          </p:val>
                                        </p:tav>
                                      </p:tavLst>
                                    </p:anim>
                                    <p:anim calcmode="lin" valueType="num">
                                      <p:cBhvr>
                                        <p:cTn id="75" dur="1000" fill="hold"/>
                                        <p:tgtEl>
                                          <p:spTgt spid="30"/>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26"/>
                                        </p:tgtEl>
                                        <p:attrNameLst>
                                          <p:attrName>style.visibility</p:attrName>
                                        </p:attrNameLst>
                                      </p:cBhvr>
                                      <p:to>
                                        <p:strVal val="visible"/>
                                      </p:to>
                                    </p:set>
                                    <p:animEffect transition="in" filter="fade">
                                      <p:cBhvr>
                                        <p:cTn id="78" dur="1000"/>
                                        <p:tgtEl>
                                          <p:spTgt spid="26"/>
                                        </p:tgtEl>
                                      </p:cBhvr>
                                    </p:animEffect>
                                    <p:anim calcmode="lin" valueType="num">
                                      <p:cBhvr>
                                        <p:cTn id="79" dur="1000" fill="hold"/>
                                        <p:tgtEl>
                                          <p:spTgt spid="26"/>
                                        </p:tgtEl>
                                        <p:attrNameLst>
                                          <p:attrName>ppt_x</p:attrName>
                                        </p:attrNameLst>
                                      </p:cBhvr>
                                      <p:tavLst>
                                        <p:tav tm="0">
                                          <p:val>
                                            <p:strVal val="#ppt_x"/>
                                          </p:val>
                                        </p:tav>
                                        <p:tav tm="100000">
                                          <p:val>
                                            <p:strVal val="#ppt_x"/>
                                          </p:val>
                                        </p:tav>
                                      </p:tavLst>
                                    </p:anim>
                                    <p:anim calcmode="lin" valueType="num">
                                      <p:cBhvr>
                                        <p:cTn id="80" dur="1000" fill="hold"/>
                                        <p:tgtEl>
                                          <p:spTgt spid="26"/>
                                        </p:tgtEl>
                                        <p:attrNameLst>
                                          <p:attrName>ppt_y</p:attrName>
                                        </p:attrNameLst>
                                      </p:cBhvr>
                                      <p:tavLst>
                                        <p:tav tm="0">
                                          <p:val>
                                            <p:strVal val="#ppt_y+.1"/>
                                          </p:val>
                                        </p:tav>
                                        <p:tav tm="100000">
                                          <p:val>
                                            <p:strVal val="#ppt_y"/>
                                          </p:val>
                                        </p:tav>
                                      </p:tavLst>
                                    </p:anim>
                                  </p:childTnLst>
                                </p:cTn>
                              </p:par>
                              <p:par>
                                <p:cTn id="81" presetID="42" presetClass="entr" presetSubtype="0" fill="hold" nodeType="withEffect">
                                  <p:stCondLst>
                                    <p:cond delay="0"/>
                                  </p:stCondLst>
                                  <p:childTnLst>
                                    <p:set>
                                      <p:cBhvr>
                                        <p:cTn id="82" dur="1" fill="hold">
                                          <p:stCondLst>
                                            <p:cond delay="0"/>
                                          </p:stCondLst>
                                        </p:cTn>
                                        <p:tgtEl>
                                          <p:spTgt spid="1038"/>
                                        </p:tgtEl>
                                        <p:attrNameLst>
                                          <p:attrName>style.visibility</p:attrName>
                                        </p:attrNameLst>
                                      </p:cBhvr>
                                      <p:to>
                                        <p:strVal val="visible"/>
                                      </p:to>
                                    </p:set>
                                    <p:animEffect transition="in" filter="fade">
                                      <p:cBhvr>
                                        <p:cTn id="83" dur="1000"/>
                                        <p:tgtEl>
                                          <p:spTgt spid="1038"/>
                                        </p:tgtEl>
                                      </p:cBhvr>
                                    </p:animEffect>
                                    <p:anim calcmode="lin" valueType="num">
                                      <p:cBhvr>
                                        <p:cTn id="84" dur="1000" fill="hold"/>
                                        <p:tgtEl>
                                          <p:spTgt spid="1038"/>
                                        </p:tgtEl>
                                        <p:attrNameLst>
                                          <p:attrName>ppt_x</p:attrName>
                                        </p:attrNameLst>
                                      </p:cBhvr>
                                      <p:tavLst>
                                        <p:tav tm="0">
                                          <p:val>
                                            <p:strVal val="#ppt_x"/>
                                          </p:val>
                                        </p:tav>
                                        <p:tav tm="100000">
                                          <p:val>
                                            <p:strVal val="#ppt_x"/>
                                          </p:val>
                                        </p:tav>
                                      </p:tavLst>
                                    </p:anim>
                                    <p:anim calcmode="lin" valueType="num">
                                      <p:cBhvr>
                                        <p:cTn id="85" dur="1000" fill="hold"/>
                                        <p:tgtEl>
                                          <p:spTgt spid="1038"/>
                                        </p:tgtEl>
                                        <p:attrNameLst>
                                          <p:attrName>ppt_y</p:attrName>
                                        </p:attrNameLst>
                                      </p:cBhvr>
                                      <p:tavLst>
                                        <p:tav tm="0">
                                          <p:val>
                                            <p:strVal val="#ppt_y+.1"/>
                                          </p:val>
                                        </p:tav>
                                        <p:tav tm="100000">
                                          <p:val>
                                            <p:strVal val="#ppt_y"/>
                                          </p:val>
                                        </p:tav>
                                      </p:tavLst>
                                    </p:anim>
                                  </p:childTnLst>
                                </p:cTn>
                              </p:par>
                              <p:par>
                                <p:cTn id="86" presetID="42" presetClass="entr" presetSubtype="0" fill="hold" nodeType="withEffect">
                                  <p:stCondLst>
                                    <p:cond delay="0"/>
                                  </p:stCondLst>
                                  <p:childTnLst>
                                    <p:set>
                                      <p:cBhvr>
                                        <p:cTn id="87" dur="1" fill="hold">
                                          <p:stCondLst>
                                            <p:cond delay="0"/>
                                          </p:stCondLst>
                                        </p:cTn>
                                        <p:tgtEl>
                                          <p:spTgt spid="1036"/>
                                        </p:tgtEl>
                                        <p:attrNameLst>
                                          <p:attrName>style.visibility</p:attrName>
                                        </p:attrNameLst>
                                      </p:cBhvr>
                                      <p:to>
                                        <p:strVal val="visible"/>
                                      </p:to>
                                    </p:set>
                                    <p:animEffect transition="in" filter="fade">
                                      <p:cBhvr>
                                        <p:cTn id="88" dur="1000"/>
                                        <p:tgtEl>
                                          <p:spTgt spid="1036"/>
                                        </p:tgtEl>
                                      </p:cBhvr>
                                    </p:animEffect>
                                    <p:anim calcmode="lin" valueType="num">
                                      <p:cBhvr>
                                        <p:cTn id="89" dur="1000" fill="hold"/>
                                        <p:tgtEl>
                                          <p:spTgt spid="1036"/>
                                        </p:tgtEl>
                                        <p:attrNameLst>
                                          <p:attrName>ppt_x</p:attrName>
                                        </p:attrNameLst>
                                      </p:cBhvr>
                                      <p:tavLst>
                                        <p:tav tm="0">
                                          <p:val>
                                            <p:strVal val="#ppt_x"/>
                                          </p:val>
                                        </p:tav>
                                        <p:tav tm="100000">
                                          <p:val>
                                            <p:strVal val="#ppt_x"/>
                                          </p:val>
                                        </p:tav>
                                      </p:tavLst>
                                    </p:anim>
                                    <p:anim calcmode="lin" valueType="num">
                                      <p:cBhvr>
                                        <p:cTn id="90" dur="1000" fill="hold"/>
                                        <p:tgtEl>
                                          <p:spTgt spid="1036"/>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3"/>
                                        </p:tgtEl>
                                        <p:attrNameLst>
                                          <p:attrName>style.visibility</p:attrName>
                                        </p:attrNameLst>
                                      </p:cBhvr>
                                      <p:to>
                                        <p:strVal val="visible"/>
                                      </p:to>
                                    </p:set>
                                    <p:animEffect transition="in" filter="fade">
                                      <p:cBhvr>
                                        <p:cTn id="93" dur="1000"/>
                                        <p:tgtEl>
                                          <p:spTgt spid="3"/>
                                        </p:tgtEl>
                                      </p:cBhvr>
                                    </p:animEffect>
                                    <p:anim calcmode="lin" valueType="num">
                                      <p:cBhvr>
                                        <p:cTn id="94" dur="1000" fill="hold"/>
                                        <p:tgtEl>
                                          <p:spTgt spid="3"/>
                                        </p:tgtEl>
                                        <p:attrNameLst>
                                          <p:attrName>ppt_x</p:attrName>
                                        </p:attrNameLst>
                                      </p:cBhvr>
                                      <p:tavLst>
                                        <p:tav tm="0">
                                          <p:val>
                                            <p:strVal val="#ppt_x"/>
                                          </p:val>
                                        </p:tav>
                                        <p:tav tm="100000">
                                          <p:val>
                                            <p:strVal val="#ppt_x"/>
                                          </p:val>
                                        </p:tav>
                                      </p:tavLst>
                                    </p:anim>
                                    <p:anim calcmode="lin" valueType="num">
                                      <p:cBhvr>
                                        <p:cTn id="95" dur="1000" fill="hold"/>
                                        <p:tgtEl>
                                          <p:spTgt spid="3"/>
                                        </p:tgtEl>
                                        <p:attrNameLst>
                                          <p:attrName>ppt_y</p:attrName>
                                        </p:attrNameLst>
                                      </p:cBhvr>
                                      <p:tavLst>
                                        <p:tav tm="0">
                                          <p:val>
                                            <p:strVal val="#ppt_y+.1"/>
                                          </p:val>
                                        </p:tav>
                                        <p:tav tm="100000">
                                          <p:val>
                                            <p:strVal val="#ppt_y"/>
                                          </p:val>
                                        </p:tav>
                                      </p:tavLst>
                                    </p:anim>
                                  </p:childTnLst>
                                </p:cTn>
                              </p:par>
                              <p:par>
                                <p:cTn id="96" presetID="42" presetClass="entr" presetSubtype="0" fill="hold" nodeType="withEffect">
                                  <p:stCondLst>
                                    <p:cond delay="0"/>
                                  </p:stCondLst>
                                  <p:childTnLst>
                                    <p:set>
                                      <p:cBhvr>
                                        <p:cTn id="97" dur="1" fill="hold">
                                          <p:stCondLst>
                                            <p:cond delay="0"/>
                                          </p:stCondLst>
                                        </p:cTn>
                                        <p:tgtEl>
                                          <p:spTgt spid="6"/>
                                        </p:tgtEl>
                                        <p:attrNameLst>
                                          <p:attrName>style.visibility</p:attrName>
                                        </p:attrNameLst>
                                      </p:cBhvr>
                                      <p:to>
                                        <p:strVal val="visible"/>
                                      </p:to>
                                    </p:set>
                                    <p:animEffect transition="in" filter="fade">
                                      <p:cBhvr>
                                        <p:cTn id="98" dur="1000"/>
                                        <p:tgtEl>
                                          <p:spTgt spid="6"/>
                                        </p:tgtEl>
                                      </p:cBhvr>
                                    </p:animEffect>
                                    <p:anim calcmode="lin" valueType="num">
                                      <p:cBhvr>
                                        <p:cTn id="99" dur="1000" fill="hold"/>
                                        <p:tgtEl>
                                          <p:spTgt spid="6"/>
                                        </p:tgtEl>
                                        <p:attrNameLst>
                                          <p:attrName>ppt_x</p:attrName>
                                        </p:attrNameLst>
                                      </p:cBhvr>
                                      <p:tavLst>
                                        <p:tav tm="0">
                                          <p:val>
                                            <p:strVal val="#ppt_x"/>
                                          </p:val>
                                        </p:tav>
                                        <p:tav tm="100000">
                                          <p:val>
                                            <p:strVal val="#ppt_x"/>
                                          </p:val>
                                        </p:tav>
                                      </p:tavLst>
                                    </p:anim>
                                    <p:anim calcmode="lin" valueType="num">
                                      <p:cBhvr>
                                        <p:cTn id="100" dur="1000" fill="hold"/>
                                        <p:tgtEl>
                                          <p:spTgt spid="6"/>
                                        </p:tgtEl>
                                        <p:attrNameLst>
                                          <p:attrName>ppt_y</p:attrName>
                                        </p:attrNameLst>
                                      </p:cBhvr>
                                      <p:tavLst>
                                        <p:tav tm="0">
                                          <p:val>
                                            <p:strVal val="#ppt_y+.1"/>
                                          </p:val>
                                        </p:tav>
                                        <p:tav tm="100000">
                                          <p:val>
                                            <p:strVal val="#ppt_y"/>
                                          </p:val>
                                        </p:tav>
                                      </p:tavLst>
                                    </p:anim>
                                  </p:childTnLst>
                                </p:cTn>
                              </p:par>
                              <p:par>
                                <p:cTn id="101" presetID="42" presetClass="entr" presetSubtype="0" fill="hold" nodeType="withEffect">
                                  <p:stCondLst>
                                    <p:cond delay="0"/>
                                  </p:stCondLst>
                                  <p:childTnLst>
                                    <p:set>
                                      <p:cBhvr>
                                        <p:cTn id="102" dur="1" fill="hold">
                                          <p:stCondLst>
                                            <p:cond delay="0"/>
                                          </p:stCondLst>
                                        </p:cTn>
                                        <p:tgtEl>
                                          <p:spTgt spid="10"/>
                                        </p:tgtEl>
                                        <p:attrNameLst>
                                          <p:attrName>style.visibility</p:attrName>
                                        </p:attrNameLst>
                                      </p:cBhvr>
                                      <p:to>
                                        <p:strVal val="visible"/>
                                      </p:to>
                                    </p:set>
                                    <p:animEffect transition="in" filter="fade">
                                      <p:cBhvr>
                                        <p:cTn id="103" dur="1000"/>
                                        <p:tgtEl>
                                          <p:spTgt spid="10"/>
                                        </p:tgtEl>
                                      </p:cBhvr>
                                    </p:animEffect>
                                    <p:anim calcmode="lin" valueType="num">
                                      <p:cBhvr>
                                        <p:cTn id="104" dur="1000" fill="hold"/>
                                        <p:tgtEl>
                                          <p:spTgt spid="10"/>
                                        </p:tgtEl>
                                        <p:attrNameLst>
                                          <p:attrName>ppt_x</p:attrName>
                                        </p:attrNameLst>
                                      </p:cBhvr>
                                      <p:tavLst>
                                        <p:tav tm="0">
                                          <p:val>
                                            <p:strVal val="#ppt_x"/>
                                          </p:val>
                                        </p:tav>
                                        <p:tav tm="100000">
                                          <p:val>
                                            <p:strVal val="#ppt_x"/>
                                          </p:val>
                                        </p:tav>
                                      </p:tavLst>
                                    </p:anim>
                                    <p:anim calcmode="lin" valueType="num">
                                      <p:cBhvr>
                                        <p:cTn id="105" dur="1000" fill="hold"/>
                                        <p:tgtEl>
                                          <p:spTgt spid="10"/>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11"/>
                                        </p:tgtEl>
                                        <p:attrNameLst>
                                          <p:attrName>style.visibility</p:attrName>
                                        </p:attrNameLst>
                                      </p:cBhvr>
                                      <p:to>
                                        <p:strVal val="visible"/>
                                      </p:to>
                                    </p:set>
                                    <p:animEffect transition="in" filter="fade">
                                      <p:cBhvr>
                                        <p:cTn id="108" dur="1000"/>
                                        <p:tgtEl>
                                          <p:spTgt spid="11"/>
                                        </p:tgtEl>
                                      </p:cBhvr>
                                    </p:animEffect>
                                    <p:anim calcmode="lin" valueType="num">
                                      <p:cBhvr>
                                        <p:cTn id="109" dur="1000" fill="hold"/>
                                        <p:tgtEl>
                                          <p:spTgt spid="11"/>
                                        </p:tgtEl>
                                        <p:attrNameLst>
                                          <p:attrName>ppt_x</p:attrName>
                                        </p:attrNameLst>
                                      </p:cBhvr>
                                      <p:tavLst>
                                        <p:tav tm="0">
                                          <p:val>
                                            <p:strVal val="#ppt_x"/>
                                          </p:val>
                                        </p:tav>
                                        <p:tav tm="100000">
                                          <p:val>
                                            <p:strVal val="#ppt_x"/>
                                          </p:val>
                                        </p:tav>
                                      </p:tavLst>
                                    </p:anim>
                                    <p:anim calcmode="lin" valueType="num">
                                      <p:cBhvr>
                                        <p:cTn id="11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4" grpId="0"/>
      <p:bldP spid="17" grpId="0"/>
      <p:bldP spid="23" grpId="0"/>
      <p:bldP spid="26" grpId="0"/>
      <p:bldP spid="31" grpId="0"/>
      <p:bldP spid="3"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756744" y="409904"/>
            <a:ext cx="3199915" cy="584775"/>
          </a:xfrm>
          <a:prstGeom prst="rect">
            <a:avLst/>
          </a:prstGeom>
          <a:noFill/>
        </p:spPr>
        <p:txBody>
          <a:bodyPr wrap="none" rtlCol="0">
            <a:spAutoFit/>
          </a:bodyPr>
          <a:lstStyle/>
          <a:p>
            <a:r>
              <a:rPr lang="fr-FR" sz="3200" b="1" dirty="0">
                <a:latin typeface="Century Gothic" panose="020B0502020202020204" pitchFamily="34" charset="0"/>
              </a:rPr>
              <a:t>Business Model</a:t>
            </a:r>
          </a:p>
        </p:txBody>
      </p:sp>
      <p:sp>
        <p:nvSpPr>
          <p:cNvPr id="5" name="Rectangle 4"/>
          <p:cNvSpPr/>
          <p:nvPr/>
        </p:nvSpPr>
        <p:spPr>
          <a:xfrm>
            <a:off x="756744" y="1351265"/>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Majorité de 18 à 30 ans.</a:t>
            </a:r>
          </a:p>
          <a:p>
            <a:pPr marL="285750" indent="-285750">
              <a:buFont typeface="Arial" panose="020B0604020202020204" pitchFamily="34" charset="0"/>
              <a:buChar char="•"/>
            </a:pPr>
            <a:r>
              <a:rPr lang="fr-FR" dirty="0">
                <a:solidFill>
                  <a:schemeClr val="tx1"/>
                </a:solidFill>
              </a:rPr>
              <a:t>Quelques 30 – 45 ans.</a:t>
            </a:r>
          </a:p>
        </p:txBody>
      </p:sp>
      <p:sp>
        <p:nvSpPr>
          <p:cNvPr id="6" name="Rectangle 5"/>
          <p:cNvSpPr/>
          <p:nvPr/>
        </p:nvSpPr>
        <p:spPr>
          <a:xfrm>
            <a:off x="756744" y="1351265"/>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Age</a:t>
            </a:r>
          </a:p>
        </p:txBody>
      </p:sp>
      <p:sp>
        <p:nvSpPr>
          <p:cNvPr id="7" name="Rectangle 6"/>
          <p:cNvSpPr/>
          <p:nvPr/>
        </p:nvSpPr>
        <p:spPr>
          <a:xfrm>
            <a:off x="5055475" y="1357263"/>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dirty="0">
              <a:solidFill>
                <a:schemeClr val="tx1"/>
              </a:solidFill>
            </a:endParaRPr>
          </a:p>
          <a:p>
            <a:endParaRPr lang="fr-FR" dirty="0">
              <a:solidFill>
                <a:schemeClr val="tx1"/>
              </a:solidFill>
            </a:endParaRPr>
          </a:p>
          <a:p>
            <a:endParaRPr lang="fr-FR" dirty="0">
              <a:solidFill>
                <a:schemeClr val="tx1"/>
              </a:solidFill>
            </a:endParaRPr>
          </a:p>
          <a:p>
            <a:pPr marL="285750" indent="-285750">
              <a:buFont typeface="Arial" panose="020B0604020202020204" pitchFamily="34" charset="0"/>
              <a:buChar char="•"/>
            </a:pPr>
            <a:r>
              <a:rPr lang="fr-FR" dirty="0">
                <a:solidFill>
                  <a:schemeClr val="tx1"/>
                </a:solidFill>
              </a:rPr>
              <a:t>Revenus limités voir faibles.</a:t>
            </a:r>
          </a:p>
          <a:p>
            <a:pPr marL="285750" indent="-285750">
              <a:buFont typeface="Arial" panose="020B0604020202020204" pitchFamily="34" charset="0"/>
              <a:buChar char="•"/>
            </a:pPr>
            <a:r>
              <a:rPr lang="fr-FR" dirty="0">
                <a:solidFill>
                  <a:schemeClr val="tx1"/>
                </a:solidFill>
              </a:rPr>
              <a:t>Des sans-emplois souhaitent donner mais ne peuvent pas.</a:t>
            </a:r>
          </a:p>
          <a:p>
            <a:pPr marL="285750" indent="-285750">
              <a:buFont typeface="Arial" panose="020B0604020202020204" pitchFamily="34" charset="0"/>
              <a:buChar char="•"/>
            </a:pPr>
            <a:r>
              <a:rPr lang="fr-FR" dirty="0">
                <a:solidFill>
                  <a:schemeClr val="tx1"/>
                </a:solidFill>
              </a:rPr>
              <a:t>Retraités plus aptes à donner.</a:t>
            </a:r>
          </a:p>
          <a:p>
            <a:pPr algn="ctr"/>
            <a:endParaRPr lang="fr-FR" dirty="0"/>
          </a:p>
        </p:txBody>
      </p:sp>
      <p:sp>
        <p:nvSpPr>
          <p:cNvPr id="8" name="Rectangle 7"/>
          <p:cNvSpPr/>
          <p:nvPr/>
        </p:nvSpPr>
        <p:spPr>
          <a:xfrm>
            <a:off x="5055475" y="1357263"/>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Revenus annuels</a:t>
            </a:r>
          </a:p>
        </p:txBody>
      </p:sp>
      <p:sp>
        <p:nvSpPr>
          <p:cNvPr id="9" name="Rectangle 8"/>
          <p:cNvSpPr/>
          <p:nvPr/>
        </p:nvSpPr>
        <p:spPr>
          <a:xfrm>
            <a:off x="756744" y="3668649"/>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24,3 M de mobinautes / jour.</a:t>
            </a:r>
          </a:p>
          <a:p>
            <a:pPr marL="285750" indent="-285750">
              <a:buFont typeface="Arial" panose="020B0604020202020204" pitchFamily="34" charset="0"/>
              <a:buChar char="•"/>
            </a:pPr>
            <a:r>
              <a:rPr lang="fr-FR" dirty="0">
                <a:solidFill>
                  <a:schemeClr val="tx1"/>
                </a:solidFill>
              </a:rPr>
              <a:t>66% des 15 – 34 ans utilisent leurs smartphones quotidiennement.</a:t>
            </a:r>
          </a:p>
          <a:p>
            <a:pPr marL="285750" indent="-285750" algn="ctr">
              <a:buFont typeface="Arial" panose="020B0604020202020204" pitchFamily="34" charset="0"/>
              <a:buChar char="•"/>
            </a:pPr>
            <a:endParaRPr lang="fr-FR" dirty="0">
              <a:solidFill>
                <a:schemeClr val="tx1"/>
              </a:solidFill>
            </a:endParaRPr>
          </a:p>
        </p:txBody>
      </p:sp>
      <p:sp>
        <p:nvSpPr>
          <p:cNvPr id="10" name="Rectangle 9"/>
          <p:cNvSpPr/>
          <p:nvPr/>
        </p:nvSpPr>
        <p:spPr>
          <a:xfrm>
            <a:off x="756744" y="3668649"/>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Chiffres </a:t>
            </a:r>
          </a:p>
        </p:txBody>
      </p:sp>
      <p:sp>
        <p:nvSpPr>
          <p:cNvPr id="11" name="Rectangle 10"/>
          <p:cNvSpPr/>
          <p:nvPr/>
        </p:nvSpPr>
        <p:spPr>
          <a:xfrm>
            <a:off x="5055475" y="3668649"/>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Une sous-estimation du nombre de sans-domicile fixe.</a:t>
            </a:r>
          </a:p>
          <a:p>
            <a:pPr marL="285750" indent="-285750">
              <a:buFont typeface="Arial" panose="020B0604020202020204" pitchFamily="34" charset="0"/>
              <a:buChar char="•"/>
            </a:pPr>
            <a:r>
              <a:rPr lang="fr-FR" dirty="0">
                <a:solidFill>
                  <a:schemeClr val="tx1"/>
                </a:solidFill>
              </a:rPr>
              <a:t>Beaucoup pensent que les sans-domicile fixe sont sans-emploi.</a:t>
            </a:r>
          </a:p>
          <a:p>
            <a:pPr marL="285750" indent="-285750">
              <a:buFont typeface="Arial" panose="020B0604020202020204" pitchFamily="34" charset="0"/>
              <a:buChar char="•"/>
            </a:pPr>
            <a:endParaRPr lang="fr-FR" dirty="0">
              <a:solidFill>
                <a:schemeClr val="tx1"/>
              </a:solidFill>
            </a:endParaRPr>
          </a:p>
        </p:txBody>
      </p:sp>
      <p:sp>
        <p:nvSpPr>
          <p:cNvPr id="12" name="Rectangle 11"/>
          <p:cNvSpPr/>
          <p:nvPr/>
        </p:nvSpPr>
        <p:spPr>
          <a:xfrm>
            <a:off x="5055475" y="3668649"/>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Perception des sans-abris</a:t>
            </a:r>
          </a:p>
        </p:txBody>
      </p:sp>
      <p:pic>
        <p:nvPicPr>
          <p:cNvPr id="21" name="Image 2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4050162" y="1407808"/>
            <a:ext cx="370388" cy="370388"/>
          </a:xfrm>
          <a:prstGeom prst="rect">
            <a:avLst/>
          </a:prstGeom>
        </p:spPr>
      </p:pic>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43507" y="3721864"/>
            <a:ext cx="377043" cy="377043"/>
          </a:xfrm>
          <a:prstGeom prst="rect">
            <a:avLst/>
          </a:prstGeom>
        </p:spPr>
      </p:pic>
      <p:pic>
        <p:nvPicPr>
          <p:cNvPr id="3" name="Imag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2256" y="1423643"/>
            <a:ext cx="350714" cy="350714"/>
          </a:xfrm>
          <a:prstGeom prst="rect">
            <a:avLst/>
          </a:prstGeom>
        </p:spPr>
      </p:pic>
      <p:pic>
        <p:nvPicPr>
          <p:cNvPr id="15" name="Imag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61743" y="3724559"/>
            <a:ext cx="361227" cy="361227"/>
          </a:xfrm>
          <a:prstGeom prst="rect">
            <a:avLst/>
          </a:prstGeom>
        </p:spPr>
      </p:pic>
      <p:sp>
        <p:nvSpPr>
          <p:cNvPr id="16" name="Espace réservé de la date 15"/>
          <p:cNvSpPr>
            <a:spLocks noGrp="1"/>
          </p:cNvSpPr>
          <p:nvPr>
            <p:ph type="dt" sz="half" idx="10"/>
          </p:nvPr>
        </p:nvSpPr>
        <p:spPr>
          <a:xfrm>
            <a:off x="9406370" y="6356350"/>
            <a:ext cx="1177636" cy="365125"/>
          </a:xfrm>
        </p:spPr>
        <p:txBody>
          <a:bodyPr/>
          <a:lstStyle/>
          <a:p>
            <a:fld id="{220661AD-1B71-485D-A7E1-574C8FA96CD8}" type="datetime1">
              <a:rPr lang="fr-FR" smtClean="0"/>
              <a:t>23/05/2017</a:t>
            </a:fld>
            <a:endParaRPr lang="fr-FR"/>
          </a:p>
        </p:txBody>
      </p:sp>
      <p:sp>
        <p:nvSpPr>
          <p:cNvPr id="26" name="Espace réservé du pied de page 2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7" name="Espace réservé du numéro de diapositive 26"/>
          <p:cNvSpPr>
            <a:spLocks noGrp="1"/>
          </p:cNvSpPr>
          <p:nvPr>
            <p:ph type="sldNum" sz="quarter" idx="12"/>
          </p:nvPr>
        </p:nvSpPr>
        <p:spPr>
          <a:xfrm>
            <a:off x="10951151" y="6356350"/>
            <a:ext cx="858982" cy="365125"/>
          </a:xfrm>
        </p:spPr>
        <p:txBody>
          <a:bodyPr/>
          <a:lstStyle/>
          <a:p>
            <a:fld id="{EA27A45B-77EB-4839-A102-834B06C26C52}" type="slidenum">
              <a:rPr lang="fr-FR" smtClean="0"/>
              <a:t>13</a:t>
            </a:fld>
            <a:r>
              <a:rPr lang="fr-FR" dirty="0"/>
              <a:t>/20</a:t>
            </a:r>
          </a:p>
        </p:txBody>
      </p:sp>
      <p:pic>
        <p:nvPicPr>
          <p:cNvPr id="24" name="Image 23"/>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9" name="ZoneTexte 18"/>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172611818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nodeType="with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static.pexels.com/photos/296878/pexels-photo-296878.jpeg"/>
          <p:cNvPicPr>
            <a:picLocks noChangeAspect="1" noChangeArrowheads="1"/>
          </p:cNvPicPr>
          <p:nvPr/>
        </p:nvPicPr>
        <p:blipFill rotWithShape="1">
          <a:blip r:embed="rId2" cstate="hqprint">
            <a:extLst>
              <a:ext uri="{28A0092B-C50C-407E-A947-70E740481C1C}">
                <a14:useLocalDpi xmlns:a14="http://schemas.microsoft.com/office/drawing/2010/main" val="0"/>
              </a:ext>
            </a:extLst>
          </a:blip>
          <a:srcRect t="12382" b="8987"/>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31530"/>
            <a:ext cx="12192000" cy="6889529"/>
          </a:xfrm>
          <a:prstGeom prst="rect">
            <a:avLst/>
          </a:prstGeom>
        </p:spPr>
      </p:pic>
      <p:sp>
        <p:nvSpPr>
          <p:cNvPr id="17" name="ZoneTexte 16"/>
          <p:cNvSpPr txBox="1"/>
          <p:nvPr/>
        </p:nvSpPr>
        <p:spPr>
          <a:xfrm>
            <a:off x="1072830" y="2274837"/>
            <a:ext cx="10046340" cy="2308324"/>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Où en sommes nous ?</a:t>
            </a:r>
          </a:p>
          <a:p>
            <a:r>
              <a:rPr lang="fr-FR" sz="7200" b="1" dirty="0">
                <a:solidFill>
                  <a:schemeClr val="bg1"/>
                </a:solidFill>
                <a:latin typeface="Century Gothic" panose="020B0502020202020204" pitchFamily="34" charset="0"/>
              </a:rPr>
              <a:t>	</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2068145913"/>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756744" y="409904"/>
            <a:ext cx="4641014" cy="584775"/>
          </a:xfrm>
          <a:prstGeom prst="rect">
            <a:avLst/>
          </a:prstGeom>
          <a:noFill/>
        </p:spPr>
        <p:txBody>
          <a:bodyPr wrap="none" rtlCol="0">
            <a:spAutoFit/>
          </a:bodyPr>
          <a:lstStyle/>
          <a:p>
            <a:r>
              <a:rPr lang="fr-FR" sz="3200" b="1" dirty="0">
                <a:latin typeface="Century Gothic" panose="020B0502020202020204" pitchFamily="34" charset="0"/>
              </a:rPr>
              <a:t>Ils nous font confiance</a:t>
            </a:r>
          </a:p>
        </p:txBody>
      </p:sp>
      <p:sp>
        <p:nvSpPr>
          <p:cNvPr id="6" name="ZoneTexte 5"/>
          <p:cNvSpPr txBox="1"/>
          <p:nvPr/>
        </p:nvSpPr>
        <p:spPr>
          <a:xfrm>
            <a:off x="1544854" y="1701298"/>
            <a:ext cx="2034403" cy="523220"/>
          </a:xfrm>
          <a:prstGeom prst="rect">
            <a:avLst/>
          </a:prstGeom>
          <a:noFill/>
        </p:spPr>
        <p:txBody>
          <a:bodyPr wrap="none" rtlCol="0">
            <a:spAutoFit/>
          </a:bodyPr>
          <a:lstStyle/>
          <a:p>
            <a:r>
              <a:rPr lang="fr-FR" sz="2800" b="1" dirty="0"/>
              <a:t>Associations</a:t>
            </a:r>
          </a:p>
        </p:txBody>
      </p:sp>
      <p:pic>
        <p:nvPicPr>
          <p:cNvPr id="1026" name="Picture 2" descr="http://www.cps-eu.fr/dossiers/racine/articles/s-thumb/1000x665/logo-entraide-le-relais--0.jpg"/>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44854" y="2315551"/>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association-abribus.fr/wp-content/uploads/2014/09/abribus_logo.pn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120648" y="2397855"/>
            <a:ext cx="1404809" cy="122567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padaniaexpress.com/images/simply.jpg"/>
          <p:cNvPicPr>
            <a:picLocks noChangeAspect="1" noChangeArrowheads="1"/>
          </p:cNvPicPr>
          <p:nvPr/>
        </p:nvPicPr>
        <p:blipFill rotWithShape="1">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t="23222" b="33278"/>
          <a:stretch/>
        </p:blipFill>
        <p:spPr bwMode="auto">
          <a:xfrm>
            <a:off x="6172683" y="2315551"/>
            <a:ext cx="2123351" cy="923660"/>
          </a:xfrm>
          <a:prstGeom prst="rect">
            <a:avLst/>
          </a:prstGeom>
          <a:noFill/>
          <a:extLst>
            <a:ext uri="{909E8E84-426E-40DD-AFC4-6F175D3DCCD1}">
              <a14:hiddenFill xmlns:a14="http://schemas.microsoft.com/office/drawing/2010/main">
                <a:solidFill>
                  <a:srgbClr val="FFFFFF"/>
                </a:solidFill>
              </a14:hiddenFill>
            </a:ext>
          </a:extLst>
        </p:spPr>
      </p:pic>
      <p:sp>
        <p:nvSpPr>
          <p:cNvPr id="19" name="ZoneTexte 18"/>
          <p:cNvSpPr txBox="1"/>
          <p:nvPr/>
        </p:nvSpPr>
        <p:spPr>
          <a:xfrm>
            <a:off x="6217156" y="1701298"/>
            <a:ext cx="2238818" cy="523220"/>
          </a:xfrm>
          <a:prstGeom prst="rect">
            <a:avLst/>
          </a:prstGeom>
          <a:noFill/>
        </p:spPr>
        <p:txBody>
          <a:bodyPr wrap="none" rtlCol="0">
            <a:spAutoFit/>
          </a:bodyPr>
          <a:lstStyle/>
          <a:p>
            <a:r>
              <a:rPr lang="fr-FR" sz="2800" b="1" dirty="0"/>
              <a:t>Commerçants</a:t>
            </a:r>
          </a:p>
        </p:txBody>
      </p:sp>
      <p:pic>
        <p:nvPicPr>
          <p:cNvPr id="1032" name="Picture 8" descr="https://media-cdn.tripadvisor.com/media/photo-s/08/4d/f4/8c/la-petite-pause.jpg"/>
          <p:cNvPicPr>
            <a:picLocks noChangeAspect="1" noChangeArrowheads="1"/>
          </p:cNvPicPr>
          <p:nvPr/>
        </p:nvPicPr>
        <p:blipFill rotWithShape="1">
          <a:blip r:embed="rId5">
            <a:extLst>
              <a:ext uri="{28A0092B-C50C-407E-A947-70E740481C1C}">
                <a14:useLocalDpi xmlns:a14="http://schemas.microsoft.com/office/drawing/2010/main" val="0"/>
              </a:ext>
            </a:extLst>
          </a:blip>
          <a:srcRect l="12277" t="26504" r="13089" b="24967"/>
          <a:stretch/>
        </p:blipFill>
        <p:spPr bwMode="auto">
          <a:xfrm>
            <a:off x="6217156" y="3330244"/>
            <a:ext cx="2142907" cy="1444765"/>
          </a:xfrm>
          <a:prstGeom prst="rect">
            <a:avLst/>
          </a:prstGeom>
          <a:noFill/>
          <a:extLst>
            <a:ext uri="{909E8E84-426E-40DD-AFC4-6F175D3DCCD1}">
              <a14:hiddenFill xmlns:a14="http://schemas.microsoft.com/office/drawing/2010/main">
                <a:solidFill>
                  <a:srgbClr val="FFFFFF"/>
                </a:solidFill>
              </a14:hiddenFill>
            </a:ext>
          </a:extLst>
        </p:spPr>
      </p:pic>
      <p:sp>
        <p:nvSpPr>
          <p:cNvPr id="7" name="Espace réservé de la date 6"/>
          <p:cNvSpPr>
            <a:spLocks noGrp="1"/>
          </p:cNvSpPr>
          <p:nvPr>
            <p:ph type="dt" sz="half" idx="10"/>
          </p:nvPr>
        </p:nvSpPr>
        <p:spPr>
          <a:xfrm>
            <a:off x="9406370" y="6356350"/>
            <a:ext cx="1177636" cy="365125"/>
          </a:xfrm>
        </p:spPr>
        <p:txBody>
          <a:bodyPr/>
          <a:lstStyle/>
          <a:p>
            <a:fld id="{58269533-4BAE-4DA6-940F-00FD3C2AB0CA}" type="datetime1">
              <a:rPr lang="fr-FR" smtClean="0"/>
              <a:t>23/05/2017</a:t>
            </a:fld>
            <a:endParaRPr lang="fr-FR"/>
          </a:p>
        </p:txBody>
      </p:sp>
      <p:sp>
        <p:nvSpPr>
          <p:cNvPr id="8" name="Espace réservé du pied de page 7"/>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8"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15</a:t>
            </a:fld>
            <a:r>
              <a:rPr lang="fr-FR" dirty="0"/>
              <a:t>/20</a:t>
            </a:r>
          </a:p>
        </p:txBody>
      </p:sp>
      <p:pic>
        <p:nvPicPr>
          <p:cNvPr id="20" name="Image 19"/>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3" name="ZoneTexte 12"/>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1079627257"/>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9406370" y="6356350"/>
            <a:ext cx="1177636" cy="365125"/>
          </a:xfrm>
        </p:spPr>
        <p:txBody>
          <a:bodyPr/>
          <a:lstStyle/>
          <a:p>
            <a:fld id="{8291CEE9-30DE-4D99-B436-63B019661403}" type="datetime1">
              <a:rPr lang="fr-FR" smtClean="0"/>
              <a:t>23/05/2017</a:t>
            </a:fld>
            <a:endParaRPr lang="fr-F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pic>
        <p:nvPicPr>
          <p:cNvPr id="15" name="Image 14"/>
          <p:cNvPicPr>
            <a:picLocks noChangeAspect="1"/>
          </p:cNvPicPr>
          <p:nvPr/>
        </p:nvPicPr>
        <p:blipFill>
          <a:blip r:embed="rId3"/>
          <a:stretch>
            <a:fillRect/>
          </a:stretch>
        </p:blipFill>
        <p:spPr>
          <a:xfrm>
            <a:off x="703825" y="1937988"/>
            <a:ext cx="2143125" cy="2143125"/>
          </a:xfrm>
          <a:prstGeom prst="rect">
            <a:avLst/>
          </a:prstGeom>
        </p:spPr>
      </p:pic>
      <p:pic>
        <p:nvPicPr>
          <p:cNvPr id="17" name="Picture 2" descr="Afficher l'image d'origine"/>
          <p:cNvPicPr>
            <a:picLocks noChangeAspect="1" noChangeArrowheads="1"/>
          </p:cNvPicPr>
          <p:nvPr/>
        </p:nvPicPr>
        <p:blipFill rotWithShape="1">
          <a:blip r:embed="rId4" cstate="hqprint">
            <a:extLst>
              <a:ext uri="{28A0092B-C50C-407E-A947-70E740481C1C}">
                <a14:useLocalDpi xmlns:a14="http://schemas.microsoft.com/office/drawing/2010/main" val="0"/>
              </a:ext>
            </a:extLst>
          </a:blip>
          <a:srcRect l="40378" t="-229" r="17874" b="60570"/>
          <a:stretch/>
        </p:blipFill>
        <p:spPr bwMode="auto">
          <a:xfrm>
            <a:off x="3435874" y="1937988"/>
            <a:ext cx="2256034" cy="2143126"/>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 17"/>
          <p:cNvPicPr>
            <a:picLocks noChangeAspect="1"/>
          </p:cNvPicPr>
          <p:nvPr/>
        </p:nvPicPr>
        <p:blipFill>
          <a:blip r:embed="rId5">
            <a:clrChange>
              <a:clrFrom>
                <a:srgbClr val="000000"/>
              </a:clrFrom>
              <a:clrTo>
                <a:srgbClr val="000000">
                  <a:alpha val="0"/>
                </a:srgbClr>
              </a:clrTo>
            </a:clrChange>
          </a:blip>
          <a:stretch>
            <a:fillRect/>
          </a:stretch>
        </p:blipFill>
        <p:spPr>
          <a:xfrm>
            <a:off x="6280833" y="2139140"/>
            <a:ext cx="2472403" cy="1740823"/>
          </a:xfrm>
          <a:prstGeom prst="rect">
            <a:avLst/>
          </a:prstGeom>
        </p:spPr>
      </p:pic>
      <p:sp>
        <p:nvSpPr>
          <p:cNvPr id="3" name="ZoneTexte 2"/>
          <p:cNvSpPr txBox="1"/>
          <p:nvPr/>
        </p:nvSpPr>
        <p:spPr>
          <a:xfrm>
            <a:off x="1167688" y="4264394"/>
            <a:ext cx="1215397" cy="646331"/>
          </a:xfrm>
          <a:prstGeom prst="rect">
            <a:avLst/>
          </a:prstGeom>
          <a:noFill/>
        </p:spPr>
        <p:txBody>
          <a:bodyPr wrap="none" rtlCol="0">
            <a:spAutoFit/>
          </a:bodyPr>
          <a:lstStyle/>
          <a:p>
            <a:pPr algn="ctr"/>
            <a:r>
              <a:rPr lang="fr-FR" dirty="0"/>
              <a:t>Luc</a:t>
            </a:r>
          </a:p>
          <a:p>
            <a:pPr algn="ctr"/>
            <a:r>
              <a:rPr lang="fr-FR" dirty="0"/>
              <a:t>ARBOGAST</a:t>
            </a:r>
          </a:p>
        </p:txBody>
      </p:sp>
      <p:sp>
        <p:nvSpPr>
          <p:cNvPr id="16" name="ZoneTexte 15"/>
          <p:cNvSpPr txBox="1"/>
          <p:nvPr/>
        </p:nvSpPr>
        <p:spPr>
          <a:xfrm>
            <a:off x="4118897" y="4264394"/>
            <a:ext cx="889987" cy="646331"/>
          </a:xfrm>
          <a:prstGeom prst="rect">
            <a:avLst/>
          </a:prstGeom>
          <a:noFill/>
        </p:spPr>
        <p:txBody>
          <a:bodyPr wrap="none" rtlCol="0">
            <a:spAutoFit/>
          </a:bodyPr>
          <a:lstStyle/>
          <a:p>
            <a:pPr algn="ctr"/>
            <a:r>
              <a:rPr lang="fr-FR" dirty="0"/>
              <a:t>Claudio</a:t>
            </a:r>
          </a:p>
          <a:p>
            <a:pPr algn="ctr"/>
            <a:r>
              <a:rPr lang="fr-FR" dirty="0"/>
              <a:t>CAPÉO</a:t>
            </a:r>
          </a:p>
        </p:txBody>
      </p:sp>
      <p:sp>
        <p:nvSpPr>
          <p:cNvPr id="22"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16</a:t>
            </a:fld>
            <a:r>
              <a:rPr lang="fr-FR" dirty="0"/>
              <a:t>/20</a:t>
            </a:r>
          </a:p>
        </p:txBody>
      </p:sp>
      <p:pic>
        <p:nvPicPr>
          <p:cNvPr id="23" name="Image 22"/>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b="1" u="sng"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
        <p:nvSpPr>
          <p:cNvPr id="19" name="Titre 1"/>
          <p:cNvSpPr>
            <a:spLocks noGrp="1"/>
          </p:cNvSpPr>
          <p:nvPr>
            <p:ph type="title"/>
          </p:nvPr>
        </p:nvSpPr>
        <p:spPr>
          <a:xfrm>
            <a:off x="284265" y="217782"/>
            <a:ext cx="8866662" cy="1325563"/>
          </a:xfrm>
        </p:spPr>
        <p:txBody>
          <a:bodyPr/>
          <a:lstStyle/>
          <a:p>
            <a:r>
              <a:rPr lang="fr-FR" dirty="0"/>
              <a:t>Ambassadeurs</a:t>
            </a:r>
          </a:p>
        </p:txBody>
      </p:sp>
    </p:spTree>
    <p:extLst>
      <p:ext uri="{BB962C8B-B14F-4D97-AF65-F5344CB8AC3E}">
        <p14:creationId xmlns:p14="http://schemas.microsoft.com/office/powerpoint/2010/main" val="160157222"/>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756744" y="409904"/>
            <a:ext cx="1893467" cy="584775"/>
          </a:xfrm>
          <a:prstGeom prst="rect">
            <a:avLst/>
          </a:prstGeom>
          <a:noFill/>
        </p:spPr>
        <p:txBody>
          <a:bodyPr wrap="none" rtlCol="0">
            <a:spAutoFit/>
          </a:bodyPr>
          <a:lstStyle/>
          <a:p>
            <a:r>
              <a:rPr lang="fr-FR" sz="3200" b="1" dirty="0">
                <a:latin typeface="Century Gothic" panose="020B0502020202020204" pitchFamily="34" charset="0"/>
              </a:rPr>
              <a:t>L’équipe</a:t>
            </a:r>
          </a:p>
        </p:txBody>
      </p:sp>
      <p:sp>
        <p:nvSpPr>
          <p:cNvPr id="6" name="Espace réservé de la date 5"/>
          <p:cNvSpPr>
            <a:spLocks noGrp="1"/>
          </p:cNvSpPr>
          <p:nvPr>
            <p:ph type="dt" sz="half" idx="10"/>
          </p:nvPr>
        </p:nvSpPr>
        <p:spPr>
          <a:xfrm>
            <a:off x="9406370" y="6356350"/>
            <a:ext cx="1177636" cy="365125"/>
          </a:xfrm>
        </p:spPr>
        <p:txBody>
          <a:bodyPr/>
          <a:lstStyle/>
          <a:p>
            <a:fld id="{8581255D-D9D4-42C3-8C1B-226A16E130AD}" type="datetime1">
              <a:rPr lang="fr-FR" smtClean="0"/>
              <a:t>23/05/2017</a:t>
            </a:fld>
            <a:endParaRPr lang="fr-FR"/>
          </a:p>
        </p:txBody>
      </p:sp>
      <p:sp>
        <p:nvSpPr>
          <p:cNvPr id="7" name="Espace réservé du pied de page 6"/>
          <p:cNvSpPr>
            <a:spLocks noGrp="1"/>
          </p:cNvSpPr>
          <p:nvPr>
            <p:ph type="ftr" sz="quarter" idx="11"/>
          </p:nvPr>
        </p:nvSpPr>
        <p:spPr>
          <a:xfrm>
            <a:off x="5118389" y="6343649"/>
            <a:ext cx="4114800" cy="365125"/>
          </a:xfrm>
        </p:spPr>
        <p:txBody>
          <a:bodyPr/>
          <a:lstStyle/>
          <a:p>
            <a:r>
              <a:rPr lang="fr-FR" dirty="0"/>
              <a:t>Maxime RIFFLART; Axel GAUVRIT; Clément VACHET</a:t>
            </a:r>
          </a:p>
        </p:txBody>
      </p:sp>
      <p:sp>
        <p:nvSpPr>
          <p:cNvPr id="8" name="Espace réservé du numéro de diapositive 7"/>
          <p:cNvSpPr>
            <a:spLocks noGrp="1"/>
          </p:cNvSpPr>
          <p:nvPr>
            <p:ph type="sldNum" sz="quarter" idx="12"/>
          </p:nvPr>
        </p:nvSpPr>
        <p:spPr>
          <a:xfrm>
            <a:off x="10951151" y="6356350"/>
            <a:ext cx="858982" cy="365125"/>
          </a:xfrm>
        </p:spPr>
        <p:txBody>
          <a:bodyPr/>
          <a:lstStyle/>
          <a:p>
            <a:fld id="{EA27A45B-77EB-4839-A102-834B06C26C52}" type="slidenum">
              <a:rPr lang="fr-FR" smtClean="0"/>
              <a:t>17</a:t>
            </a:fld>
            <a:r>
              <a:rPr lang="fr-FR" dirty="0"/>
              <a:t>/20</a:t>
            </a:r>
          </a:p>
        </p:txBody>
      </p:sp>
      <p:pic>
        <p:nvPicPr>
          <p:cNvPr id="3" name="Image 2" descr="Une image contenant intérieur, personne, ordinateur, portable&#10;&#10;Description générée avec un niveau de confiance très élevé"/>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0909" y="1133172"/>
            <a:ext cx="5487166" cy="434400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Image 9" descr="Une image contenant mur, personne, homme, intérieur&#10;&#10;Description générée avec un niveau de confiance très élevé"/>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8301" y="1009379"/>
            <a:ext cx="1422400" cy="1422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 name="Image 15" descr="Une image contenant mur, homme, personne, intérieur&#10;&#10;Description générée avec un niveau de confiance très élevé"/>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28301" y="2742025"/>
            <a:ext cx="1422400" cy="1422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 name="Image 19" descr="Une image contenant homme, mur, verres, personne&#10;&#10;Description générée avec un niveau de confiance très élevé"/>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28301" y="4474671"/>
            <a:ext cx="1422400" cy="1422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ZoneTexte 21"/>
          <p:cNvSpPr txBox="1"/>
          <p:nvPr/>
        </p:nvSpPr>
        <p:spPr>
          <a:xfrm>
            <a:off x="4543258" y="1258914"/>
            <a:ext cx="3230372" cy="800219"/>
          </a:xfrm>
          <a:prstGeom prst="rect">
            <a:avLst/>
          </a:prstGeom>
          <a:noFill/>
        </p:spPr>
        <p:txBody>
          <a:bodyPr wrap="none" rtlCol="0">
            <a:spAutoFit/>
          </a:bodyPr>
          <a:lstStyle/>
          <a:p>
            <a:r>
              <a:rPr lang="fr-FR" dirty="0">
                <a:latin typeface="Century Gothic" panose="020B0502020202020204" pitchFamily="34" charset="0"/>
              </a:rPr>
              <a:t>Clément VACHET</a:t>
            </a:r>
          </a:p>
          <a:p>
            <a:r>
              <a:rPr lang="fr-FR" sz="1400" dirty="0">
                <a:latin typeface="Century Gothic" panose="020B0502020202020204" pitchFamily="34" charset="0"/>
              </a:rPr>
              <a:t>Responsable Web et Commercial</a:t>
            </a:r>
          </a:p>
          <a:p>
            <a:r>
              <a:rPr lang="fr-FR" sz="1400" dirty="0">
                <a:latin typeface="Century Gothic" panose="020B0502020202020204" pitchFamily="34" charset="0"/>
              </a:rPr>
              <a:t>Vice-président de l’association</a:t>
            </a:r>
          </a:p>
        </p:txBody>
      </p:sp>
      <p:sp>
        <p:nvSpPr>
          <p:cNvPr id="23" name="ZoneTexte 22"/>
          <p:cNvSpPr txBox="1"/>
          <p:nvPr/>
        </p:nvSpPr>
        <p:spPr>
          <a:xfrm>
            <a:off x="4543258" y="2991560"/>
            <a:ext cx="3882794" cy="800219"/>
          </a:xfrm>
          <a:prstGeom prst="rect">
            <a:avLst/>
          </a:prstGeom>
          <a:noFill/>
        </p:spPr>
        <p:txBody>
          <a:bodyPr wrap="none" rtlCol="0">
            <a:spAutoFit/>
          </a:bodyPr>
          <a:lstStyle/>
          <a:p>
            <a:r>
              <a:rPr lang="fr-FR" dirty="0">
                <a:latin typeface="Century Gothic" panose="020B0502020202020204" pitchFamily="34" charset="0"/>
              </a:rPr>
              <a:t>Maxime RIFFLART</a:t>
            </a:r>
          </a:p>
          <a:p>
            <a:r>
              <a:rPr lang="fr-FR" sz="1400" dirty="0">
                <a:latin typeface="Century Gothic" panose="020B0502020202020204" pitchFamily="34" charset="0"/>
              </a:rPr>
              <a:t>Responsable Administratif et Commercial</a:t>
            </a:r>
          </a:p>
          <a:p>
            <a:r>
              <a:rPr lang="fr-FR" sz="1400" dirty="0">
                <a:latin typeface="Century Gothic" panose="020B0502020202020204" pitchFamily="34" charset="0"/>
              </a:rPr>
              <a:t>Président de l’association</a:t>
            </a:r>
          </a:p>
        </p:txBody>
      </p:sp>
      <p:sp>
        <p:nvSpPr>
          <p:cNvPr id="24" name="ZoneTexte 23"/>
          <p:cNvSpPr txBox="1"/>
          <p:nvPr/>
        </p:nvSpPr>
        <p:spPr>
          <a:xfrm>
            <a:off x="4543257" y="4785761"/>
            <a:ext cx="3419526" cy="800219"/>
          </a:xfrm>
          <a:prstGeom prst="rect">
            <a:avLst/>
          </a:prstGeom>
          <a:noFill/>
        </p:spPr>
        <p:txBody>
          <a:bodyPr wrap="none" rtlCol="0">
            <a:spAutoFit/>
          </a:bodyPr>
          <a:lstStyle/>
          <a:p>
            <a:r>
              <a:rPr lang="fr-FR" dirty="0">
                <a:latin typeface="Century Gothic" panose="020B0502020202020204" pitchFamily="34" charset="0"/>
              </a:rPr>
              <a:t>Axel GAUVRIT</a:t>
            </a:r>
          </a:p>
          <a:p>
            <a:r>
              <a:rPr lang="fr-FR" sz="1400" dirty="0">
                <a:latin typeface="Century Gothic" panose="020B0502020202020204" pitchFamily="34" charset="0"/>
              </a:rPr>
              <a:t>Responsable Développement Mobile</a:t>
            </a:r>
          </a:p>
          <a:p>
            <a:r>
              <a:rPr lang="fr-FR" sz="1400" dirty="0">
                <a:latin typeface="Century Gothic" panose="020B0502020202020204" pitchFamily="34" charset="0"/>
              </a:rPr>
              <a:t>Secrétaire de l’association</a:t>
            </a:r>
          </a:p>
        </p:txBody>
      </p:sp>
      <p:pic>
        <p:nvPicPr>
          <p:cNvPr id="25" name="Image 24"/>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9" name="ZoneTexte 18"/>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416778179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3"/>
                                        </p:tgtEl>
                                      </p:cBhvr>
                                    </p:animEffect>
                                    <p:anim calcmode="lin" valueType="num">
                                      <p:cBhvr>
                                        <p:cTn id="7" dur="1000"/>
                                        <p:tgtEl>
                                          <p:spTgt spid="3"/>
                                        </p:tgtEl>
                                        <p:attrNameLst>
                                          <p:attrName>ppt_x</p:attrName>
                                        </p:attrNameLst>
                                      </p:cBhvr>
                                      <p:tavLst>
                                        <p:tav tm="0">
                                          <p:val>
                                            <p:strVal val="ppt_x"/>
                                          </p:val>
                                        </p:tav>
                                        <p:tav tm="100000">
                                          <p:val>
                                            <p:strVal val="ppt_x"/>
                                          </p:val>
                                        </p:tav>
                                      </p:tavLst>
                                    </p:anim>
                                    <p:anim calcmode="lin" valueType="num">
                                      <p:cBhvr>
                                        <p:cTn id="8" dur="1000"/>
                                        <p:tgtEl>
                                          <p:spTgt spid="3"/>
                                        </p:tgtEl>
                                        <p:attrNameLst>
                                          <p:attrName>ppt_y</p:attrName>
                                        </p:attrNameLst>
                                      </p:cBhvr>
                                      <p:tavLst>
                                        <p:tav tm="0">
                                          <p:val>
                                            <p:strVal val="ppt_y"/>
                                          </p:val>
                                        </p:tav>
                                        <p:tav tm="100000">
                                          <p:val>
                                            <p:strVal val="ppt_y+.1"/>
                                          </p:val>
                                        </p:tav>
                                      </p:tavLst>
                                    </p:anim>
                                    <p:set>
                                      <p:cBhvr>
                                        <p:cTn id="9" dur="1" fill="hold">
                                          <p:stCondLst>
                                            <p:cond delay="999"/>
                                          </p:stCondLst>
                                        </p:cTn>
                                        <p:tgtEl>
                                          <p:spTgt spid="3"/>
                                        </p:tgtEl>
                                        <p:attrNameLst>
                                          <p:attrName>style.visibility</p:attrName>
                                        </p:attrNameLst>
                                      </p:cBhvr>
                                      <p:to>
                                        <p:strVal val="hidden"/>
                                      </p:to>
                                    </p:set>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1000"/>
                                        <p:tgtEl>
                                          <p:spTgt spid="22"/>
                                        </p:tgtEl>
                                      </p:cBhvr>
                                    </p:animEffect>
                                    <p:anim calcmode="lin" valueType="num">
                                      <p:cBhvr>
                                        <p:cTn id="19" dur="1000" fill="hold"/>
                                        <p:tgtEl>
                                          <p:spTgt spid="22"/>
                                        </p:tgtEl>
                                        <p:attrNameLst>
                                          <p:attrName>ppt_x</p:attrName>
                                        </p:attrNameLst>
                                      </p:cBhvr>
                                      <p:tavLst>
                                        <p:tav tm="0">
                                          <p:val>
                                            <p:strVal val="#ppt_x"/>
                                          </p:val>
                                        </p:tav>
                                        <p:tav tm="100000">
                                          <p:val>
                                            <p:strVal val="#ppt_x"/>
                                          </p:val>
                                        </p:tav>
                                      </p:tavLst>
                                    </p:anim>
                                    <p:anim calcmode="lin" valueType="num">
                                      <p:cBhvr>
                                        <p:cTn id="20"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1000"/>
                                        <p:tgtEl>
                                          <p:spTgt spid="16"/>
                                        </p:tgtEl>
                                      </p:cBhvr>
                                    </p:animEffect>
                                    <p:anim calcmode="lin" valueType="num">
                                      <p:cBhvr>
                                        <p:cTn id="26" dur="1000" fill="hold"/>
                                        <p:tgtEl>
                                          <p:spTgt spid="16"/>
                                        </p:tgtEl>
                                        <p:attrNameLst>
                                          <p:attrName>ppt_x</p:attrName>
                                        </p:attrNameLst>
                                      </p:cBhvr>
                                      <p:tavLst>
                                        <p:tav tm="0">
                                          <p:val>
                                            <p:strVal val="#ppt_x"/>
                                          </p:val>
                                        </p:tav>
                                        <p:tav tm="100000">
                                          <p:val>
                                            <p:strVal val="#ppt_x"/>
                                          </p:val>
                                        </p:tav>
                                      </p:tavLst>
                                    </p:anim>
                                    <p:anim calcmode="lin" valueType="num">
                                      <p:cBhvr>
                                        <p:cTn id="27" dur="1000" fill="hold"/>
                                        <p:tgtEl>
                                          <p:spTgt spid="16"/>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1000"/>
                                        <p:tgtEl>
                                          <p:spTgt spid="23"/>
                                        </p:tgtEl>
                                      </p:cBhvr>
                                    </p:animEffect>
                                    <p:anim calcmode="lin" valueType="num">
                                      <p:cBhvr>
                                        <p:cTn id="31" dur="1000" fill="hold"/>
                                        <p:tgtEl>
                                          <p:spTgt spid="23"/>
                                        </p:tgtEl>
                                        <p:attrNameLst>
                                          <p:attrName>ppt_x</p:attrName>
                                        </p:attrNameLst>
                                      </p:cBhvr>
                                      <p:tavLst>
                                        <p:tav tm="0">
                                          <p:val>
                                            <p:strVal val="#ppt_x"/>
                                          </p:val>
                                        </p:tav>
                                        <p:tav tm="100000">
                                          <p:val>
                                            <p:strVal val="#ppt_x"/>
                                          </p:val>
                                        </p:tav>
                                      </p:tavLst>
                                    </p:anim>
                                    <p:anim calcmode="lin" valueType="num">
                                      <p:cBhvr>
                                        <p:cTn id="32"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1000"/>
                                        <p:tgtEl>
                                          <p:spTgt spid="20"/>
                                        </p:tgtEl>
                                      </p:cBhvr>
                                    </p:animEffect>
                                    <p:anim calcmode="lin" valueType="num">
                                      <p:cBhvr>
                                        <p:cTn id="38" dur="1000" fill="hold"/>
                                        <p:tgtEl>
                                          <p:spTgt spid="20"/>
                                        </p:tgtEl>
                                        <p:attrNameLst>
                                          <p:attrName>ppt_x</p:attrName>
                                        </p:attrNameLst>
                                      </p:cBhvr>
                                      <p:tavLst>
                                        <p:tav tm="0">
                                          <p:val>
                                            <p:strVal val="#ppt_x"/>
                                          </p:val>
                                        </p:tav>
                                        <p:tav tm="100000">
                                          <p:val>
                                            <p:strVal val="#ppt_x"/>
                                          </p:val>
                                        </p:tav>
                                      </p:tavLst>
                                    </p:anim>
                                    <p:anim calcmode="lin" valueType="num">
                                      <p:cBhvr>
                                        <p:cTn id="39" dur="1000" fill="hold"/>
                                        <p:tgtEl>
                                          <p:spTgt spid="2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1000"/>
                                        <p:tgtEl>
                                          <p:spTgt spid="24"/>
                                        </p:tgtEl>
                                      </p:cBhvr>
                                    </p:animEffect>
                                    <p:anim calcmode="lin" valueType="num">
                                      <p:cBhvr>
                                        <p:cTn id="43" dur="1000" fill="hold"/>
                                        <p:tgtEl>
                                          <p:spTgt spid="24"/>
                                        </p:tgtEl>
                                        <p:attrNameLst>
                                          <p:attrName>ppt_x</p:attrName>
                                        </p:attrNameLst>
                                      </p:cBhvr>
                                      <p:tavLst>
                                        <p:tav tm="0">
                                          <p:val>
                                            <p:strVal val="#ppt_x"/>
                                          </p:val>
                                        </p:tav>
                                        <p:tav tm="100000">
                                          <p:val>
                                            <p:strVal val="#ppt_x"/>
                                          </p:val>
                                        </p:tav>
                                      </p:tavLst>
                                    </p:anim>
                                    <p:anim calcmode="lin" valueType="num">
                                      <p:cBhvr>
                                        <p:cTn id="44"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84265" y="217782"/>
            <a:ext cx="8866662" cy="1325563"/>
          </a:xfrm>
        </p:spPr>
        <p:txBody>
          <a:bodyPr/>
          <a:lstStyle/>
          <a:p>
            <a:r>
              <a:rPr lang="fr-FR"/>
              <a:t>L’association</a:t>
            </a:r>
            <a:endParaRPr lang="fr-FR" dirty="0"/>
          </a:p>
        </p:txBody>
      </p:sp>
      <p:sp>
        <p:nvSpPr>
          <p:cNvPr id="4" name="Espace réservé de la date 3"/>
          <p:cNvSpPr>
            <a:spLocks noGrp="1"/>
          </p:cNvSpPr>
          <p:nvPr>
            <p:ph type="dt" sz="half" idx="10"/>
          </p:nvPr>
        </p:nvSpPr>
        <p:spPr>
          <a:xfrm>
            <a:off x="9565698" y="6343649"/>
            <a:ext cx="1177636" cy="365125"/>
          </a:xfrm>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a:xfrm>
            <a:off x="11075843" y="6343649"/>
            <a:ext cx="858982" cy="365125"/>
          </a:xfrm>
        </p:spPr>
        <p:txBody>
          <a:bodyPr/>
          <a:lstStyle/>
          <a:p>
            <a:fld id="{EA27A45B-77EB-4839-A102-834B06C26C52}" type="slidenum">
              <a:rPr lang="fr-FR" smtClean="0"/>
              <a:pPr/>
              <a:t>18</a:t>
            </a:fld>
            <a:r>
              <a:rPr lang="fr-FR"/>
              <a:t>/20</a:t>
            </a:r>
            <a:endParaRPr lang="fr-FR" dirty="0"/>
          </a:p>
        </p:txBody>
      </p:sp>
      <p:sp>
        <p:nvSpPr>
          <p:cNvPr id="7" name="ZoneTexte 6"/>
          <p:cNvSpPr txBox="1"/>
          <p:nvPr/>
        </p:nvSpPr>
        <p:spPr>
          <a:xfrm>
            <a:off x="9546933" y="1131460"/>
            <a:ext cx="2505867" cy="3970318"/>
          </a:xfrm>
          <a:prstGeom prst="rect">
            <a:avLst/>
          </a:prstGeom>
          <a:noFill/>
        </p:spPr>
        <p:txBody>
          <a:bodyPr wrap="square" rtlCol="0">
            <a:spAutoFit/>
          </a:bodyPr>
          <a:lstStyle/>
          <a:p>
            <a:r>
              <a:rPr lang="fr-FR">
                <a:solidFill>
                  <a:schemeClr val="bg1"/>
                </a:solidFill>
                <a:latin typeface="Century Gothic" panose="020B0502020202020204" pitchFamily="34" charset="0"/>
              </a:rPr>
              <a:t>I.   Besoin</a:t>
            </a:r>
          </a:p>
          <a:p>
            <a:endParaRPr lang="fr-FR">
              <a:solidFill>
                <a:schemeClr val="bg1"/>
              </a:solidFill>
              <a:latin typeface="Century Gothic" panose="020B0502020202020204" pitchFamily="34" charset="0"/>
            </a:endParaRPr>
          </a:p>
          <a:p>
            <a:endParaRPr lang="fr-FR">
              <a:solidFill>
                <a:schemeClr val="bg1"/>
              </a:solidFill>
              <a:latin typeface="Century Gothic" panose="020B0502020202020204" pitchFamily="34" charset="0"/>
            </a:endParaRPr>
          </a:p>
          <a:p>
            <a:r>
              <a:rPr lang="fr-FR">
                <a:solidFill>
                  <a:schemeClr val="bg1"/>
                </a:solidFill>
                <a:latin typeface="Century Gothic" panose="020B0502020202020204" pitchFamily="34" charset="0"/>
              </a:rPr>
              <a:t>II. Présentation du projet </a:t>
            </a:r>
          </a:p>
          <a:p>
            <a:endParaRPr lang="fr-FR">
              <a:solidFill>
                <a:schemeClr val="bg1"/>
              </a:solidFill>
              <a:latin typeface="Century Gothic" panose="020B0502020202020204" pitchFamily="34" charset="0"/>
            </a:endParaRPr>
          </a:p>
          <a:p>
            <a:endParaRPr lang="fr-FR">
              <a:solidFill>
                <a:schemeClr val="bg1"/>
              </a:solidFill>
              <a:latin typeface="Century Gothic" panose="020B0502020202020204" pitchFamily="34" charset="0"/>
            </a:endParaRPr>
          </a:p>
          <a:p>
            <a:r>
              <a:rPr lang="fr-FR" b="1" u="sng">
                <a:solidFill>
                  <a:schemeClr val="bg1"/>
                </a:solidFill>
                <a:latin typeface="Century Gothic" panose="020B0502020202020204" pitchFamily="34" charset="0"/>
              </a:rPr>
              <a:t>III. Quel est le projet</a:t>
            </a:r>
          </a:p>
          <a:p>
            <a:endParaRPr lang="fr-FR">
              <a:solidFill>
                <a:schemeClr val="bg1"/>
              </a:solidFill>
              <a:latin typeface="Century Gothic" panose="020B0502020202020204" pitchFamily="34" charset="0"/>
            </a:endParaRPr>
          </a:p>
          <a:p>
            <a:endParaRPr lang="fr-FR">
              <a:solidFill>
                <a:schemeClr val="bg1"/>
              </a:solidFill>
              <a:latin typeface="Century Gothic" panose="020B0502020202020204" pitchFamily="34" charset="0"/>
            </a:endParaRPr>
          </a:p>
          <a:p>
            <a:r>
              <a:rPr lang="fr-FR">
                <a:solidFill>
                  <a:schemeClr val="bg1"/>
                </a:solidFill>
                <a:latin typeface="Century Gothic" panose="020B0502020202020204" pitchFamily="34" charset="0"/>
              </a:rPr>
              <a:t>IV. Impact et vision</a:t>
            </a:r>
          </a:p>
          <a:p>
            <a:endParaRPr lang="fr-FR">
              <a:solidFill>
                <a:schemeClr val="bg1"/>
              </a:solidFill>
              <a:latin typeface="Century Gothic" panose="020B0502020202020204" pitchFamily="34" charset="0"/>
            </a:endParaRPr>
          </a:p>
          <a:p>
            <a:endParaRPr lang="fr-FR">
              <a:solidFill>
                <a:schemeClr val="bg1"/>
              </a:solidFill>
              <a:latin typeface="Century Gothic" panose="020B0502020202020204" pitchFamily="34" charset="0"/>
            </a:endParaRPr>
          </a:p>
          <a:p>
            <a:r>
              <a:rPr lang="fr-FR">
                <a:solidFill>
                  <a:schemeClr val="bg1"/>
                </a:solidFill>
                <a:latin typeface="Century Gothic" panose="020B0502020202020204" pitchFamily="34" charset="0"/>
              </a:rPr>
              <a:t>V. Conclusion</a:t>
            </a:r>
            <a:endParaRPr lang="fr-FR" dirty="0">
              <a:solidFill>
                <a:schemeClr val="bg1"/>
              </a:solidFill>
              <a:latin typeface="Century Gothic" panose="020B0502020202020204" pitchFamily="34" charset="0"/>
            </a:endParaRPr>
          </a:p>
        </p:txBody>
      </p:sp>
      <p:pic>
        <p:nvPicPr>
          <p:cNvPr id="9" name="Imag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265" y="1744718"/>
            <a:ext cx="4842951" cy="3074503"/>
          </a:xfrm>
          <a:prstGeom prst="rect">
            <a:avLst/>
          </a:prstGeom>
        </p:spPr>
      </p:pic>
      <p:sp>
        <p:nvSpPr>
          <p:cNvPr id="11" name="ZoneTexte 10"/>
          <p:cNvSpPr txBox="1"/>
          <p:nvPr/>
        </p:nvSpPr>
        <p:spPr>
          <a:xfrm>
            <a:off x="6019286" y="1962457"/>
            <a:ext cx="2313005" cy="2308324"/>
          </a:xfrm>
          <a:prstGeom prst="rect">
            <a:avLst/>
          </a:prstGeom>
          <a:noFill/>
        </p:spPr>
        <p:txBody>
          <a:bodyPr wrap="none" rtlCol="0">
            <a:spAutoFit/>
          </a:bodyPr>
          <a:lstStyle/>
          <a:p>
            <a:r>
              <a:rPr lang="fr-FR" dirty="0"/>
              <a:t>8 membres fondateurs</a:t>
            </a:r>
          </a:p>
          <a:p>
            <a:endParaRPr lang="fr-FR" dirty="0"/>
          </a:p>
          <a:p>
            <a:r>
              <a:rPr lang="fr-FR" dirty="0"/>
              <a:t>Avec notamment :</a:t>
            </a:r>
          </a:p>
          <a:p>
            <a:pPr marL="285750" indent="-285750">
              <a:buFontTx/>
              <a:buChar char="-"/>
            </a:pPr>
            <a:r>
              <a:rPr lang="fr-FR" dirty="0"/>
              <a:t>Président</a:t>
            </a:r>
          </a:p>
          <a:p>
            <a:pPr marL="285750" indent="-285750">
              <a:buFontTx/>
              <a:buChar char="-"/>
            </a:pPr>
            <a:r>
              <a:rPr lang="fr-FR" dirty="0"/>
              <a:t>Vice-président</a:t>
            </a:r>
          </a:p>
          <a:p>
            <a:pPr marL="285750" indent="-285750">
              <a:buFontTx/>
              <a:buChar char="-"/>
            </a:pPr>
            <a:r>
              <a:rPr lang="fr-FR" dirty="0"/>
              <a:t>Trésorier</a:t>
            </a:r>
          </a:p>
          <a:p>
            <a:pPr marL="285750" indent="-285750">
              <a:buFontTx/>
              <a:buChar char="-"/>
            </a:pPr>
            <a:r>
              <a:rPr lang="fr-FR" dirty="0"/>
              <a:t>Secrétaire</a:t>
            </a:r>
          </a:p>
          <a:p>
            <a:pPr marL="285750" indent="-285750">
              <a:buFontTx/>
              <a:buChar char="-"/>
            </a:pPr>
            <a:r>
              <a:rPr lang="fr-FR" dirty="0"/>
              <a:t>Assesseurs</a:t>
            </a:r>
          </a:p>
        </p:txBody>
      </p:sp>
    </p:spTree>
    <p:extLst>
      <p:ext uri="{BB962C8B-B14F-4D97-AF65-F5344CB8AC3E}">
        <p14:creationId xmlns:p14="http://schemas.microsoft.com/office/powerpoint/2010/main" val="734568797"/>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s://static.pexels.com/photos/288477/pexels-photo-288477.jpeg"/>
          <p:cNvPicPr>
            <a:picLocks noChangeAspect="1" noChangeArrowheads="1"/>
          </p:cNvPicPr>
          <p:nvPr/>
        </p:nvPicPr>
        <p:blipFill rotWithShape="1">
          <a:blip r:embed="rId2">
            <a:extLst>
              <a:ext uri="{28A0092B-C50C-407E-A947-70E740481C1C}">
                <a14:useLocalDpi xmlns:a14="http://schemas.microsoft.com/office/drawing/2010/main" val="0"/>
              </a:ext>
            </a:extLst>
          </a:blip>
          <a:srcRect b="250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12" name="ZoneTexte 11"/>
          <p:cNvSpPr txBox="1"/>
          <p:nvPr/>
        </p:nvSpPr>
        <p:spPr>
          <a:xfrm>
            <a:off x="4397458" y="2828836"/>
            <a:ext cx="3397084"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Impact</a:t>
            </a:r>
          </a:p>
        </p:txBody>
      </p:sp>
    </p:spTree>
    <p:extLst>
      <p:ext uri="{BB962C8B-B14F-4D97-AF65-F5344CB8AC3E}">
        <p14:creationId xmlns:p14="http://schemas.microsoft.com/office/powerpoint/2010/main" val="2998008226"/>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4/Homeless_man_los_angeles-terabass.jpg"/>
          <p:cNvPicPr>
            <a:picLocks noChangeAspect="1" noChangeArrowheads="1"/>
          </p:cNvPicPr>
          <p:nvPr/>
        </p:nvPicPr>
        <p:blipFill rotWithShape="1">
          <a:blip r:embed="rId2">
            <a:extLst>
              <a:ext uri="{28A0092B-C50C-407E-A947-70E740481C1C}">
                <a14:useLocalDpi xmlns:a14="http://schemas.microsoft.com/office/drawing/2010/main" val="0"/>
              </a:ext>
            </a:extLst>
          </a:blip>
          <a:srcRect t="7689" r="3222" b="10751"/>
          <a:stretch/>
        </p:blipFill>
        <p:spPr bwMode="auto">
          <a:xfrm>
            <a:off x="-14514" y="1"/>
            <a:ext cx="12206514"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14514" y="2"/>
            <a:ext cx="12192000" cy="6857999"/>
          </a:xfrm>
          <a:prstGeom prst="rect">
            <a:avLst/>
          </a:prstGeom>
        </p:spPr>
      </p:pic>
      <p:sp>
        <p:nvSpPr>
          <p:cNvPr id="12" name="ZoneTexte 11"/>
          <p:cNvSpPr txBox="1"/>
          <p:nvPr/>
        </p:nvSpPr>
        <p:spPr>
          <a:xfrm>
            <a:off x="3315431" y="2828836"/>
            <a:ext cx="556113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Introduction</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844436741"/>
      </p:ext>
    </p:extLst>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9406370" y="6356350"/>
            <a:ext cx="1177636" cy="365125"/>
          </a:xfrm>
        </p:spPr>
        <p:txBody>
          <a:bodyPr/>
          <a:lstStyle/>
          <a:p>
            <a:fld id="{8291CEE9-30DE-4D99-B436-63B019661403}" type="datetime1">
              <a:rPr lang="fr-FR" smtClean="0"/>
              <a:t>23/05/2017</a:t>
            </a:fld>
            <a:endParaRPr lang="fr-F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4" name="ZoneTexte 13"/>
          <p:cNvSpPr txBox="1"/>
          <p:nvPr/>
        </p:nvSpPr>
        <p:spPr>
          <a:xfrm>
            <a:off x="756744" y="409904"/>
            <a:ext cx="4020652" cy="584775"/>
          </a:xfrm>
          <a:prstGeom prst="rect">
            <a:avLst/>
          </a:prstGeom>
          <a:noFill/>
        </p:spPr>
        <p:txBody>
          <a:bodyPr wrap="none" rtlCol="0">
            <a:spAutoFit/>
          </a:bodyPr>
          <a:lstStyle/>
          <a:p>
            <a:r>
              <a:rPr lang="fr-FR" sz="3200" b="1" dirty="0">
                <a:latin typeface="Century Gothic" panose="020B0502020202020204" pitchFamily="34" charset="0"/>
              </a:rPr>
              <a:t>Vision à long terme</a:t>
            </a:r>
          </a:p>
        </p:txBody>
      </p:sp>
      <p:sp>
        <p:nvSpPr>
          <p:cNvPr id="22"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20</a:t>
            </a:fld>
            <a:r>
              <a:rPr lang="fr-FR" dirty="0"/>
              <a:t>/20</a:t>
            </a:r>
          </a:p>
        </p:txBody>
      </p:sp>
      <p:pic>
        <p:nvPicPr>
          <p:cNvPr id="23" name="Image 2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b="1" u="sng"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pic>
        <p:nvPicPr>
          <p:cNvPr id="2052" name="Picture 4" descr="The price above mentioned is only indicative and includes cost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0603" y="2342494"/>
            <a:ext cx="3414305" cy="226709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s://farm2.staticflickr.com/1556/25914257486_f91180741e_k.jpg"/>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5282661" y="2345799"/>
            <a:ext cx="3396519" cy="2263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3175830"/>
      </p:ext>
    </p:extLst>
  </p:cSld>
  <p:clrMapOvr>
    <a:masterClrMapping/>
  </p:clrMapOvr>
  <p:transition spd="med">
    <p:pull/>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9406370" y="6356350"/>
            <a:ext cx="1177636" cy="365125"/>
          </a:xfrm>
        </p:spPr>
        <p:txBody>
          <a:bodyPr/>
          <a:lstStyle/>
          <a:p>
            <a:fld id="{8291CEE9-30DE-4D99-B436-63B019661403}" type="datetime1">
              <a:rPr lang="fr-FR" smtClean="0"/>
              <a:t>23/05/2017</a:t>
            </a:fld>
            <a:endParaRPr lang="fr-F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4" name="ZoneTexte 13"/>
          <p:cNvSpPr txBox="1"/>
          <p:nvPr/>
        </p:nvSpPr>
        <p:spPr>
          <a:xfrm>
            <a:off x="756744" y="409904"/>
            <a:ext cx="4020652" cy="584775"/>
          </a:xfrm>
          <a:prstGeom prst="rect">
            <a:avLst/>
          </a:prstGeom>
          <a:noFill/>
        </p:spPr>
        <p:txBody>
          <a:bodyPr wrap="none" rtlCol="0">
            <a:spAutoFit/>
          </a:bodyPr>
          <a:lstStyle/>
          <a:p>
            <a:r>
              <a:rPr lang="fr-FR" sz="3200" b="1" dirty="0">
                <a:latin typeface="Century Gothic" panose="020B0502020202020204" pitchFamily="34" charset="0"/>
              </a:rPr>
              <a:t>Vision à long terme</a:t>
            </a:r>
          </a:p>
        </p:txBody>
      </p:sp>
      <p:sp>
        <p:nvSpPr>
          <p:cNvPr id="22"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21</a:t>
            </a:fld>
            <a:r>
              <a:rPr lang="fr-FR" dirty="0"/>
              <a:t>/20</a:t>
            </a:r>
          </a:p>
        </p:txBody>
      </p:sp>
      <p:pic>
        <p:nvPicPr>
          <p:cNvPr id="23" name="Image 2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b="1" u="sng"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pic>
        <p:nvPicPr>
          <p:cNvPr id="3074" name="Picture 2" descr="Le COURS d’éducation à la philosophie et à la citoyenneté - Le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93410" y="1252063"/>
            <a:ext cx="5567971" cy="4344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8673251"/>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819" b="7817"/>
          <a:stretch/>
        </p:blipFill>
        <p:spPr>
          <a:xfrm>
            <a:off x="0" y="-1"/>
            <a:ext cx="12192000" cy="6858001"/>
          </a:xfrm>
          <a:prstGeom prst="rect">
            <a:avLst/>
          </a:prstGeom>
        </p:spPr>
      </p:pic>
      <p:pic>
        <p:nvPicPr>
          <p:cNvPr id="10" name="Imag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978867"/>
          </a:xfrm>
          <a:prstGeom prst="rect">
            <a:avLst/>
          </a:prstGeom>
        </p:spPr>
      </p:pic>
      <p:sp>
        <p:nvSpPr>
          <p:cNvPr id="11" name="ZoneTexte 10"/>
          <p:cNvSpPr txBox="1"/>
          <p:nvPr/>
        </p:nvSpPr>
        <p:spPr>
          <a:xfrm>
            <a:off x="2957160" y="2828836"/>
            <a:ext cx="6277681"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CONCLUSION</a:t>
            </a:r>
          </a:p>
        </p:txBody>
      </p:sp>
    </p:spTree>
    <p:extLst>
      <p:ext uri="{BB962C8B-B14F-4D97-AF65-F5344CB8AC3E}">
        <p14:creationId xmlns:p14="http://schemas.microsoft.com/office/powerpoint/2010/main" val="2008695242"/>
      </p:ext>
    </p:extLst>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Conclusion</a:t>
            </a:r>
          </a:p>
        </p:txBody>
      </p:sp>
      <p:sp>
        <p:nvSpPr>
          <p:cNvPr id="4" name="Espace réservé de la date 3"/>
          <p:cNvSpPr>
            <a:spLocks noGrp="1"/>
          </p:cNvSpPr>
          <p:nvPr>
            <p:ph type="dt" sz="half" idx="10"/>
          </p:nvPr>
        </p:nvSpPr>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23</a:t>
            </a:fld>
            <a:r>
              <a:rPr lang="fr-FR"/>
              <a:t>/20</a:t>
            </a:r>
            <a:endParaRPr lang="fr-FR" dirty="0"/>
          </a:p>
        </p:txBody>
      </p:sp>
      <p:sp>
        <p:nvSpPr>
          <p:cNvPr id="7" name="ZoneTexte 6"/>
          <p:cNvSpPr txBox="1"/>
          <p:nvPr/>
        </p:nvSpPr>
        <p:spPr>
          <a:xfrm>
            <a:off x="708049" y="2131733"/>
            <a:ext cx="4721164" cy="2246769"/>
          </a:xfrm>
          <a:prstGeom prst="rect">
            <a:avLst/>
          </a:prstGeom>
          <a:noFill/>
        </p:spPr>
        <p:txBody>
          <a:bodyPr wrap="none" rtlCol="0">
            <a:spAutoFit/>
          </a:bodyPr>
          <a:lstStyle/>
          <a:p>
            <a:pPr marL="285750" indent="-285750">
              <a:buFont typeface="Arial" panose="020B0604020202020204" pitchFamily="34" charset="0"/>
              <a:buChar char="•"/>
            </a:pPr>
            <a:r>
              <a:rPr lang="fr-FR" sz="2000" dirty="0">
                <a:latin typeface="Century Gothic" panose="020B0502020202020204" pitchFamily="34" charset="0"/>
              </a:rPr>
              <a:t>Un projet multidisciplinaire </a:t>
            </a:r>
          </a:p>
          <a:p>
            <a:r>
              <a:rPr lang="fr-FR" sz="2000" dirty="0">
                <a:latin typeface="Century Gothic" panose="020B0502020202020204" pitchFamily="34" charset="0"/>
              </a:rPr>
              <a:t>     passionnant</a:t>
            </a:r>
          </a:p>
          <a:p>
            <a:pPr marL="285750" indent="-285750">
              <a:buFont typeface="Arial" panose="020B0604020202020204" pitchFamily="34" charset="0"/>
              <a:buChar char="•"/>
            </a:pPr>
            <a:endParaRPr lang="fr-FR" sz="2000" dirty="0">
              <a:latin typeface="Century Gothic" panose="020B0502020202020204" pitchFamily="34" charset="0"/>
            </a:endParaRPr>
          </a:p>
          <a:p>
            <a:pPr marL="285750" indent="-285750">
              <a:buFont typeface="Arial" panose="020B0604020202020204" pitchFamily="34" charset="0"/>
              <a:buChar char="•"/>
            </a:pPr>
            <a:r>
              <a:rPr lang="fr-FR" sz="2000" dirty="0">
                <a:latin typeface="Century Gothic" panose="020B0502020202020204" pitchFamily="34" charset="0"/>
              </a:rPr>
              <a:t>Une très bonne opportunité</a:t>
            </a:r>
          </a:p>
          <a:p>
            <a:pPr marL="285750" indent="-285750">
              <a:buFont typeface="Arial" panose="020B0604020202020204" pitchFamily="34" charset="0"/>
              <a:buChar char="•"/>
            </a:pPr>
            <a:endParaRPr lang="fr-FR" sz="2000" dirty="0">
              <a:latin typeface="Century Gothic" panose="020B0502020202020204" pitchFamily="34" charset="0"/>
            </a:endParaRPr>
          </a:p>
          <a:p>
            <a:pPr marL="285750" indent="-285750">
              <a:buFont typeface="Arial" panose="020B0604020202020204" pitchFamily="34" charset="0"/>
              <a:buChar char="•"/>
            </a:pPr>
            <a:r>
              <a:rPr lang="fr-FR" sz="2000" dirty="0">
                <a:latin typeface="Century Gothic" panose="020B0502020202020204" pitchFamily="34" charset="0"/>
              </a:rPr>
              <a:t>Une action concrète, qui impacte</a:t>
            </a:r>
          </a:p>
          <a:p>
            <a:r>
              <a:rPr lang="fr-FR" sz="2000" dirty="0">
                <a:latin typeface="Century Gothic" panose="020B0502020202020204" pitchFamily="34" charset="0"/>
              </a:rPr>
              <a:t>     la vie des plus démunies.</a:t>
            </a:r>
          </a:p>
        </p:txBody>
      </p:sp>
      <p:pic>
        <p:nvPicPr>
          <p:cNvPr id="8" name="Image 7"/>
          <p:cNvPicPr>
            <a:picLocks noChangeAspect="1"/>
          </p:cNvPicPr>
          <p:nvPr/>
        </p:nvPicPr>
        <p:blipFill rotWithShape="1">
          <a:blip r:embed="rId2">
            <a:extLst>
              <a:ext uri="{28A0092B-C50C-407E-A947-70E740481C1C}">
                <a14:useLocalDpi xmlns:a14="http://schemas.microsoft.com/office/drawing/2010/main" val="0"/>
              </a:ext>
            </a:extLst>
          </a:blip>
          <a:srcRect l="14415" r="15139" b="96"/>
          <a:stretch/>
        </p:blipFill>
        <p:spPr>
          <a:xfrm>
            <a:off x="5879915" y="2228670"/>
            <a:ext cx="2976643" cy="2218111"/>
          </a:xfrm>
          <a:prstGeom prst="rect">
            <a:avLst/>
          </a:prstGeom>
        </p:spPr>
      </p:pic>
    </p:spTree>
    <p:extLst>
      <p:ext uri="{BB962C8B-B14F-4D97-AF65-F5344CB8AC3E}">
        <p14:creationId xmlns:p14="http://schemas.microsoft.com/office/powerpoint/2010/main" val="3043810454"/>
      </p:ext>
    </p:extLst>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24</a:t>
            </a:fld>
            <a:r>
              <a:rPr lang="fr-FR"/>
              <a:t>/20</a:t>
            </a:r>
            <a:endParaRPr lang="fr-FR" dirty="0"/>
          </a:p>
        </p:txBody>
      </p:sp>
      <p:sp>
        <p:nvSpPr>
          <p:cNvPr id="7" name="ZoneTexte 6"/>
          <p:cNvSpPr txBox="1"/>
          <p:nvPr/>
        </p:nvSpPr>
        <p:spPr>
          <a:xfrm>
            <a:off x="241738" y="366225"/>
            <a:ext cx="3243196" cy="584775"/>
          </a:xfrm>
          <a:prstGeom prst="rect">
            <a:avLst/>
          </a:prstGeom>
          <a:noFill/>
        </p:spPr>
        <p:txBody>
          <a:bodyPr wrap="none" rtlCol="0">
            <a:spAutoFit/>
          </a:bodyPr>
          <a:lstStyle/>
          <a:p>
            <a:r>
              <a:rPr lang="fr-FR" sz="3200" b="1" dirty="0">
                <a:latin typeface="Century Gothic" panose="020B0502020202020204" pitchFamily="34" charset="0"/>
              </a:rPr>
              <a:t>Restez informés</a:t>
            </a:r>
          </a:p>
        </p:txBody>
      </p:sp>
      <p:pic>
        <p:nvPicPr>
          <p:cNvPr id="8" name="Picture 6" descr="Afficher l'image d'origine"/>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115" y="972951"/>
            <a:ext cx="2702038" cy="2252825"/>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p:cNvSpPr txBox="1"/>
          <p:nvPr/>
        </p:nvSpPr>
        <p:spPr>
          <a:xfrm>
            <a:off x="3934860" y="1958946"/>
            <a:ext cx="4897110" cy="584775"/>
          </a:xfrm>
          <a:prstGeom prst="rect">
            <a:avLst/>
          </a:prstGeom>
          <a:noFill/>
        </p:spPr>
        <p:txBody>
          <a:bodyPr wrap="none" rtlCol="0">
            <a:spAutoFit/>
          </a:bodyPr>
          <a:lstStyle/>
          <a:p>
            <a:r>
              <a:rPr lang="fr-FR" sz="3200" b="1" dirty="0"/>
              <a:t>Facebook.com/</a:t>
            </a:r>
            <a:r>
              <a:rPr lang="fr-FR" sz="3200" b="1" dirty="0" err="1"/>
              <a:t>SuspenDons</a:t>
            </a:r>
            <a:endParaRPr lang="fr-FR" sz="3200" b="1" dirty="0"/>
          </a:p>
        </p:txBody>
      </p:sp>
      <p:sp>
        <p:nvSpPr>
          <p:cNvPr id="11" name="ZoneTexte 10"/>
          <p:cNvSpPr txBox="1"/>
          <p:nvPr/>
        </p:nvSpPr>
        <p:spPr>
          <a:xfrm>
            <a:off x="4002144" y="4016167"/>
            <a:ext cx="3586495" cy="584775"/>
          </a:xfrm>
          <a:prstGeom prst="rect">
            <a:avLst/>
          </a:prstGeom>
          <a:noFill/>
        </p:spPr>
        <p:txBody>
          <a:bodyPr wrap="none" rtlCol="0">
            <a:spAutoFit/>
          </a:bodyPr>
          <a:lstStyle/>
          <a:p>
            <a:r>
              <a:rPr lang="fr-FR" sz="3200" b="1" dirty="0"/>
              <a:t>www.suspendons.fr</a:t>
            </a:r>
          </a:p>
        </p:txBody>
      </p:sp>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Conclusion</a:t>
            </a:r>
          </a:p>
        </p:txBody>
      </p:sp>
      <p:graphicFrame>
        <p:nvGraphicFramePr>
          <p:cNvPr id="2" name="Objet 1"/>
          <p:cNvGraphicFramePr>
            <a:graphicFrameLocks noChangeAspect="1"/>
          </p:cNvGraphicFramePr>
          <p:nvPr>
            <p:extLst>
              <p:ext uri="{D42A27DB-BD31-4B8C-83A1-F6EECF244321}">
                <p14:modId xmlns:p14="http://schemas.microsoft.com/office/powerpoint/2010/main" val="1837676902"/>
              </p:ext>
            </p:extLst>
          </p:nvPr>
        </p:nvGraphicFramePr>
        <p:xfrm>
          <a:off x="742115" y="3225776"/>
          <a:ext cx="2533577" cy="2522976"/>
        </p:xfrm>
        <a:graphic>
          <a:graphicData uri="http://schemas.openxmlformats.org/presentationml/2006/ole">
            <mc:AlternateContent xmlns:mc="http://schemas.openxmlformats.org/markup-compatibility/2006">
              <mc:Choice xmlns:v="urn:schemas-microsoft-com:vml" Requires="v">
                <p:oleObj spid="_x0000_s1026" name="Image" r:id="rId4" imgW="758880" imgH="755640" progId="Photoshop.Image.18">
                  <p:embed/>
                </p:oleObj>
              </mc:Choice>
              <mc:Fallback>
                <p:oleObj name="Image" r:id="rId4" imgW="758880" imgH="755640" progId="Photoshop.Image.18">
                  <p:embed/>
                  <p:pic>
                    <p:nvPicPr>
                      <p:cNvPr id="0" name=""/>
                      <p:cNvPicPr/>
                      <p:nvPr/>
                    </p:nvPicPr>
                    <p:blipFill>
                      <a:blip r:embed="rId5"/>
                      <a:stretch>
                        <a:fillRect/>
                      </a:stretch>
                    </p:blipFill>
                    <p:spPr>
                      <a:xfrm>
                        <a:off x="742115" y="3225776"/>
                        <a:ext cx="2533577" cy="2522976"/>
                      </a:xfrm>
                      <a:prstGeom prst="rect">
                        <a:avLst/>
                      </a:prstGeom>
                    </p:spPr>
                  </p:pic>
                </p:oleObj>
              </mc:Fallback>
            </mc:AlternateContent>
          </a:graphicData>
        </a:graphic>
      </p:graphicFrame>
    </p:spTree>
    <p:extLst>
      <p:ext uri="{BB962C8B-B14F-4D97-AF65-F5344CB8AC3E}">
        <p14:creationId xmlns:p14="http://schemas.microsoft.com/office/powerpoint/2010/main" val="1130498436"/>
      </p:ext>
    </p:extLst>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Remerciements</a:t>
            </a:r>
          </a:p>
        </p:txBody>
      </p:sp>
      <p:sp>
        <p:nvSpPr>
          <p:cNvPr id="4" name="Espace réservé de la date 3"/>
          <p:cNvSpPr>
            <a:spLocks noGrp="1"/>
          </p:cNvSpPr>
          <p:nvPr>
            <p:ph type="dt" sz="half" idx="10"/>
          </p:nvPr>
        </p:nvSpPr>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25</a:t>
            </a:fld>
            <a:r>
              <a:rPr lang="fr-FR"/>
              <a:t>/20</a:t>
            </a:r>
            <a:endParaRPr lang="fr-FR" dirty="0"/>
          </a:p>
        </p:txBody>
      </p:sp>
      <p:pic>
        <p:nvPicPr>
          <p:cNvPr id="7" name="Picture 2" descr="Cisco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2462" y="3491973"/>
            <a:ext cx="2944142" cy="15525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switchupchallenge.com/wp-content/uploads/2015/09/bloc_0_logo.pn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619245" y="1856793"/>
            <a:ext cx="3810000" cy="1095375"/>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64169" y="1541103"/>
            <a:ext cx="2864134" cy="1680027"/>
          </a:xfrm>
          <a:prstGeom prst="rect">
            <a:avLst/>
          </a:prstGeom>
        </p:spPr>
      </p:pic>
      <p:pic>
        <p:nvPicPr>
          <p:cNvPr id="10" name="Picture 2" descr="http://www.cps-eu.fr/dossiers/racine/articles/s-thumb/1000x665/logo-entraide-le-relais--0.jpg"/>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567563" y="3491973"/>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http://www.association-abribus.fr/wp-content/uploads/2014/09/abribus_logo.png"/>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036115" y="3655425"/>
            <a:ext cx="1404809" cy="1225673"/>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4210251379"/>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Problématique</a:t>
            </a:r>
          </a:p>
        </p:txBody>
      </p:sp>
      <p:sp>
        <p:nvSpPr>
          <p:cNvPr id="4" name="Espace réservé de la date 3"/>
          <p:cNvSpPr>
            <a:spLocks noGrp="1"/>
          </p:cNvSpPr>
          <p:nvPr>
            <p:ph type="dt" sz="half" idx="10"/>
          </p:nvPr>
        </p:nvSpPr>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3</a:t>
            </a:fld>
            <a:r>
              <a:rPr lang="fr-FR"/>
              <a:t>/20</a:t>
            </a:r>
            <a:endParaRPr lang="fr-FR" dirty="0"/>
          </a:p>
        </p:txBody>
      </p:sp>
      <p:sp>
        <p:nvSpPr>
          <p:cNvPr id="7" name="Espace réservé du contenu 6"/>
          <p:cNvSpPr txBox="1">
            <a:spLocks noGrp="1"/>
          </p:cNvSpPr>
          <p:nvPr>
            <p:ph idx="1"/>
          </p:nvPr>
        </p:nvSpPr>
        <p:spPr>
          <a:xfrm>
            <a:off x="284265" y="2930915"/>
            <a:ext cx="8866662" cy="996170"/>
          </a:xfrm>
          <a:prstGeom prst="rect">
            <a:avLst/>
          </a:prstGeom>
          <a:noFill/>
        </p:spPr>
        <p:txBody>
          <a:bodyPr wrap="square" rtlCol="0">
            <a:spAutoFit/>
          </a:bodyPr>
          <a:lstStyle/>
          <a:p>
            <a:pPr marL="0" indent="0" algn="ctr">
              <a:buNone/>
            </a:pPr>
            <a:r>
              <a:rPr lang="fr-FR" sz="2800" b="1" dirty="0">
                <a:latin typeface="Century Gothic" panose="020B0502020202020204" pitchFamily="34" charset="0"/>
              </a:rPr>
              <a:t>« Comment permettre à tous d’aider les sans-abris</a:t>
            </a:r>
          </a:p>
          <a:p>
            <a:pPr marL="0" indent="0" algn="ctr">
              <a:buNone/>
            </a:pPr>
            <a:r>
              <a:rPr lang="fr-FR" sz="2800" b="1" dirty="0">
                <a:latin typeface="Century Gothic" panose="020B0502020202020204" pitchFamily="34" charset="0"/>
              </a:rPr>
              <a:t> grâce aux nouvelles technologies ? » </a:t>
            </a:r>
          </a:p>
        </p:txBody>
      </p:sp>
      <p:sp>
        <p:nvSpPr>
          <p:cNvPr id="8" name="ZoneTexte 7"/>
          <p:cNvSpPr txBox="1"/>
          <p:nvPr/>
        </p:nvSpPr>
        <p:spPr>
          <a:xfrm>
            <a:off x="9546933" y="1131460"/>
            <a:ext cx="2505867" cy="3970318"/>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3069861115"/>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986" b="7986"/>
          <a:stretch/>
        </p:blipFill>
        <p:spPr>
          <a:xfrm>
            <a:off x="0" y="0"/>
            <a:ext cx="12192000" cy="6858000"/>
          </a:xfrm>
          <a:prstGeom prst="rect">
            <a:avLst/>
          </a:prstGeom>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1117714" y="2828835"/>
            <a:ext cx="9956572"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Présentation du projet</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292987945"/>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A3D860E5-B3BC-4834-A5A7-623BD1A2391F}"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5</a:t>
            </a:fld>
            <a:r>
              <a:rPr lang="fr-FR" dirty="0"/>
              <a:t>/20</a:t>
            </a:r>
          </a:p>
        </p:txBody>
      </p:sp>
      <p:pic>
        <p:nvPicPr>
          <p:cNvPr id="1026" name="Picture 2" descr="https://scontent.xx.fbcdn.net/v/t35.0-0/p480x480/18575946_10211520331395529_592473566_o.jpg?oh=99ab80a561a55b58e42b7fce36f12ce3&amp;oe=591FA0B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7887" y="1131460"/>
            <a:ext cx="7161004" cy="4638707"/>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756744" y="409904"/>
            <a:ext cx="3690434" cy="584775"/>
          </a:xfrm>
          <a:prstGeom prst="rect">
            <a:avLst/>
          </a:prstGeom>
          <a:noFill/>
        </p:spPr>
        <p:txBody>
          <a:bodyPr wrap="none" rtlCol="0">
            <a:spAutoFit/>
          </a:bodyPr>
          <a:lstStyle/>
          <a:p>
            <a:r>
              <a:rPr lang="fr-FR" sz="3200" b="1" dirty="0">
                <a:latin typeface="Century Gothic" panose="020B0502020202020204" pitchFamily="34" charset="0"/>
              </a:rPr>
              <a:t>Solution identifiée</a:t>
            </a:r>
          </a:p>
        </p:txBody>
      </p:sp>
      <p:pic>
        <p:nvPicPr>
          <p:cNvPr id="10" name="Image 9"/>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3943038082"/>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ZoneTexte 11"/>
          <p:cNvSpPr txBox="1"/>
          <p:nvPr/>
        </p:nvSpPr>
        <p:spPr>
          <a:xfrm>
            <a:off x="756744" y="409904"/>
            <a:ext cx="6054863" cy="584775"/>
          </a:xfrm>
          <a:prstGeom prst="rect">
            <a:avLst/>
          </a:prstGeom>
          <a:noFill/>
        </p:spPr>
        <p:txBody>
          <a:bodyPr wrap="none" rtlCol="0">
            <a:spAutoFit/>
          </a:bodyPr>
          <a:lstStyle/>
          <a:p>
            <a:r>
              <a:rPr lang="fr-FR" sz="3200" b="1" dirty="0">
                <a:latin typeface="Century Gothic" panose="020B0502020202020204" pitchFamily="34" charset="0"/>
              </a:rPr>
              <a:t>Le marché et les concurrents</a:t>
            </a:r>
          </a:p>
        </p:txBody>
      </p:sp>
      <p:sp>
        <p:nvSpPr>
          <p:cNvPr id="3" name="ZoneTexte 2"/>
          <p:cNvSpPr txBox="1"/>
          <p:nvPr/>
        </p:nvSpPr>
        <p:spPr>
          <a:xfrm>
            <a:off x="1169281" y="1925983"/>
            <a:ext cx="5230663" cy="707886"/>
          </a:xfrm>
          <a:prstGeom prst="rect">
            <a:avLst/>
          </a:prstGeom>
          <a:noFill/>
        </p:spPr>
        <p:txBody>
          <a:bodyPr wrap="none" rtlCol="0">
            <a:spAutoFit/>
          </a:bodyPr>
          <a:lstStyle/>
          <a:p>
            <a:pPr marL="285750" indent="-285750">
              <a:buFont typeface="Arial" panose="020B0604020202020204" pitchFamily="34" charset="0"/>
              <a:buChar char="•"/>
            </a:pPr>
            <a:r>
              <a:rPr lang="fr-FR" sz="2000" b="1" dirty="0"/>
              <a:t>Reprends le principe des « dons suspendus »</a:t>
            </a:r>
          </a:p>
          <a:p>
            <a:pPr marL="285750" indent="-285750">
              <a:buFont typeface="Arial" panose="020B0604020202020204" pitchFamily="34" charset="0"/>
              <a:buChar char="•"/>
            </a:pPr>
            <a:endParaRPr lang="fr-FR" sz="2000" b="1" dirty="0"/>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8188" y="3157797"/>
            <a:ext cx="1743075" cy="1485900"/>
          </a:xfrm>
          <a:prstGeom prst="rect">
            <a:avLst/>
          </a:prstGeom>
        </p:spPr>
      </p:pic>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1990" y="3157797"/>
            <a:ext cx="1485900" cy="1485900"/>
          </a:xfrm>
          <a:prstGeom prst="rect">
            <a:avLst/>
          </a:prstGeom>
        </p:spPr>
      </p:pic>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pic>
        <p:nvPicPr>
          <p:cNvPr id="15" name="Image 1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pic>
        <p:nvPicPr>
          <p:cNvPr id="2050" name="Picture 2" descr="Le Carill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0893" y="3157797"/>
            <a:ext cx="1357122" cy="1485900"/>
          </a:xfrm>
          <a:prstGeom prst="rect">
            <a:avLst/>
          </a:prstGeom>
          <a:noFill/>
          <a:extLst>
            <a:ext uri="{909E8E84-426E-40DD-AFC4-6F175D3DCCD1}">
              <a14:hiddenFill xmlns:a14="http://schemas.microsoft.com/office/drawing/2010/main">
                <a:solidFill>
                  <a:srgbClr val="FFFFFF"/>
                </a:solidFill>
              </a14:hiddenFill>
            </a:ext>
          </a:extLst>
        </p:spPr>
      </p:pic>
      <p:sp>
        <p:nvSpPr>
          <p:cNvPr id="14" name="ZoneTexte 13"/>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
        <p:nvSpPr>
          <p:cNvPr id="13" name="Espace réservé de la date 3"/>
          <p:cNvSpPr>
            <a:spLocks noGrp="1"/>
          </p:cNvSpPr>
          <p:nvPr>
            <p:ph type="dt" sz="half" idx="10"/>
          </p:nvPr>
        </p:nvSpPr>
        <p:spPr>
          <a:xfrm>
            <a:off x="9565698" y="6343649"/>
            <a:ext cx="1177636" cy="365125"/>
          </a:xfrm>
        </p:spPr>
        <p:txBody>
          <a:bodyPr/>
          <a:lstStyle/>
          <a:p>
            <a:fld id="{657325B2-73F2-4C43-A04E-29ED3360218B}" type="datetime1">
              <a:rPr lang="fr-FR" smtClean="0"/>
              <a:t>23/05/2017</a:t>
            </a:fld>
            <a:endParaRPr lang="fr-FR" dirty="0"/>
          </a:p>
        </p:txBody>
      </p:sp>
      <p:sp>
        <p:nvSpPr>
          <p:cNvPr id="17" name="Espace réservé du numéro de diapositive 5"/>
          <p:cNvSpPr>
            <a:spLocks noGrp="1"/>
          </p:cNvSpPr>
          <p:nvPr>
            <p:ph type="sldNum" sz="quarter" idx="12"/>
          </p:nvPr>
        </p:nvSpPr>
        <p:spPr>
          <a:xfrm>
            <a:off x="11075843" y="6343649"/>
            <a:ext cx="858982" cy="365125"/>
          </a:xfrm>
        </p:spPr>
        <p:txBody>
          <a:bodyPr/>
          <a:lstStyle/>
          <a:p>
            <a:r>
              <a:rPr lang="fr-FR" dirty="0"/>
              <a:t>5/20</a:t>
            </a:r>
          </a:p>
        </p:txBody>
      </p:sp>
    </p:spTree>
    <p:extLst>
      <p:ext uri="{BB962C8B-B14F-4D97-AF65-F5344CB8AC3E}">
        <p14:creationId xmlns:p14="http://schemas.microsoft.com/office/powerpoint/2010/main" val="4111149012"/>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838200" y="1390196"/>
            <a:ext cx="7599218" cy="4351338"/>
          </a:xfrm>
        </p:spPr>
        <p:txBody>
          <a:bodyPr/>
          <a:lstStyle/>
          <a:p>
            <a:r>
              <a:rPr lang="fr-FR" dirty="0"/>
              <a:t>Partenaires: Publicité visible. Cible attentive et locale</a:t>
            </a:r>
          </a:p>
          <a:p>
            <a:endParaRPr lang="fr-FR" dirty="0"/>
          </a:p>
          <a:p>
            <a:r>
              <a:rPr lang="fr-FR" dirty="0"/>
              <a:t>Utilisateurs: les entreprises proposés sont respectueuses.</a:t>
            </a:r>
          </a:p>
          <a:p>
            <a:endParaRPr lang="fr-FR" dirty="0"/>
          </a:p>
          <a:p>
            <a:r>
              <a:rPr lang="fr-FR" dirty="0"/>
              <a:t>Bénéficiaires: Pas de stigmatisation, pas besoin de quémander. Ils (</a:t>
            </a:r>
            <a:r>
              <a:rPr lang="fr-FR" dirty="0" err="1"/>
              <a:t>re</a:t>
            </a:r>
            <a:r>
              <a:rPr lang="fr-FR" dirty="0"/>
              <a:t>)deviennent des clients normaux</a:t>
            </a:r>
          </a:p>
          <a:p>
            <a:endParaRPr lang="fr-FR" dirty="0"/>
          </a:p>
          <a:p>
            <a:endParaRPr lang="fr-FR" dirty="0"/>
          </a:p>
        </p:txBody>
      </p:sp>
      <p:sp>
        <p:nvSpPr>
          <p:cNvPr id="4" name="Espace réservé de la date 3"/>
          <p:cNvSpPr>
            <a:spLocks noGrp="1"/>
          </p:cNvSpPr>
          <p:nvPr>
            <p:ph type="dt" sz="half" idx="10"/>
          </p:nvPr>
        </p:nvSpPr>
        <p:spPr/>
        <p:txBody>
          <a:bodyPr/>
          <a:lstStyle/>
          <a:p>
            <a:fld id="{657325B2-73F2-4C43-A04E-29ED3360218B}"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7</a:t>
            </a:fld>
            <a:r>
              <a:rPr lang="fr-FR" dirty="0"/>
              <a:t>/20</a:t>
            </a:r>
          </a:p>
        </p:txBody>
      </p:sp>
      <p:sp>
        <p:nvSpPr>
          <p:cNvPr id="10" name="ZoneTexte 9"/>
          <p:cNvSpPr txBox="1"/>
          <p:nvPr/>
        </p:nvSpPr>
        <p:spPr>
          <a:xfrm>
            <a:off x="756744" y="409904"/>
            <a:ext cx="4275529" cy="584775"/>
          </a:xfrm>
          <a:prstGeom prst="rect">
            <a:avLst/>
          </a:prstGeom>
          <a:noFill/>
        </p:spPr>
        <p:txBody>
          <a:bodyPr wrap="none" rtlCol="0">
            <a:spAutoFit/>
          </a:bodyPr>
          <a:lstStyle/>
          <a:p>
            <a:r>
              <a:rPr lang="fr-FR" sz="3200" b="1" dirty="0">
                <a:latin typeface="Century Gothic" panose="020B0502020202020204" pitchFamily="34" charset="0"/>
              </a:rPr>
              <a:t>Notre valeur ajoutée</a:t>
            </a:r>
          </a:p>
        </p:txBody>
      </p:sp>
      <p:pic>
        <p:nvPicPr>
          <p:cNvPr id="11" name="Image 1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1605732264"/>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s://static.pexels.com/photos/40120/pexels-photo-40120.jpeg"/>
          <p:cNvPicPr>
            <a:picLocks noChangeAspect="1" noChangeArrowheads="1"/>
          </p:cNvPicPr>
          <p:nvPr/>
        </p:nvPicPr>
        <p:blipFill rotWithShape="1">
          <a:blip r:embed="rId2">
            <a:extLst>
              <a:ext uri="{28A0092B-C50C-407E-A947-70E740481C1C}">
                <a14:useLocalDpi xmlns:a14="http://schemas.microsoft.com/office/drawing/2010/main" val="0"/>
              </a:ext>
            </a:extLst>
          </a:blip>
          <a:srcRect b="15716"/>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1681971" y="2828834"/>
            <a:ext cx="882805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Quel est le projet ?</a:t>
            </a:r>
          </a:p>
        </p:txBody>
      </p:sp>
      <p:pic>
        <p:nvPicPr>
          <p:cNvPr id="5" name="Image 4"/>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3816043053"/>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5" name="Espace réservé de la date 4"/>
          <p:cNvSpPr>
            <a:spLocks noGrp="1"/>
          </p:cNvSpPr>
          <p:nvPr>
            <p:ph type="dt" sz="half" idx="10"/>
          </p:nvPr>
        </p:nvSpPr>
        <p:spPr>
          <a:xfrm>
            <a:off x="9406370" y="6356350"/>
            <a:ext cx="1177636" cy="365125"/>
          </a:xfrm>
        </p:spPr>
        <p:txBody>
          <a:bodyPr/>
          <a:lstStyle/>
          <a:p>
            <a:fld id="{D6DE573D-B50E-469B-A410-3F7B1A4BC0A3}" type="datetime1">
              <a:rPr lang="fr-FR" smtClean="0"/>
              <a:t>23/05/2017</a:t>
            </a:fld>
            <a:endParaRPr lang="fr-F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9</a:t>
            </a:fld>
            <a:r>
              <a:rPr lang="fr-FR" dirty="0"/>
              <a:t>/20</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9" name="ZoneTexte 28"/>
          <p:cNvSpPr txBox="1"/>
          <p:nvPr/>
        </p:nvSpPr>
        <p:spPr>
          <a:xfrm>
            <a:off x="756744" y="409904"/>
            <a:ext cx="3414717" cy="584775"/>
          </a:xfrm>
          <a:prstGeom prst="rect">
            <a:avLst/>
          </a:prstGeom>
          <a:noFill/>
        </p:spPr>
        <p:txBody>
          <a:bodyPr wrap="none" rtlCol="0">
            <a:spAutoFit/>
          </a:bodyPr>
          <a:lstStyle/>
          <a:p>
            <a:r>
              <a:rPr lang="fr-FR" sz="3200" b="1" dirty="0">
                <a:latin typeface="Century Gothic" panose="020B0502020202020204" pitchFamily="34" charset="0"/>
              </a:rPr>
              <a:t>Fonctionnement</a:t>
            </a:r>
          </a:p>
        </p:txBody>
      </p:sp>
      <p:pic>
        <p:nvPicPr>
          <p:cNvPr id="2" name="Image 1"/>
          <p:cNvPicPr>
            <a:picLocks noChangeAspect="1"/>
          </p:cNvPicPr>
          <p:nvPr/>
        </p:nvPicPr>
        <p:blipFill rotWithShape="1">
          <a:blip r:embed="rId3">
            <a:extLst>
              <a:ext uri="{28A0092B-C50C-407E-A947-70E740481C1C}">
                <a14:useLocalDpi xmlns:a14="http://schemas.microsoft.com/office/drawing/2010/main" val="0"/>
              </a:ext>
            </a:extLst>
          </a:blip>
          <a:srcRect b="50251"/>
          <a:stretch/>
        </p:blipFill>
        <p:spPr>
          <a:xfrm>
            <a:off x="242844" y="2086362"/>
            <a:ext cx="8940631" cy="2674958"/>
          </a:xfrm>
          <a:prstGeom prst="rect">
            <a:avLst/>
          </a:prstGeom>
        </p:spPr>
      </p:pic>
      <p:pic>
        <p:nvPicPr>
          <p:cNvPr id="3" name="Image 2"/>
          <p:cNvPicPr>
            <a:picLocks noChangeAspect="1"/>
          </p:cNvPicPr>
          <p:nvPr/>
        </p:nvPicPr>
        <p:blipFill rotWithShape="1">
          <a:blip r:embed="rId3">
            <a:extLst>
              <a:ext uri="{28A0092B-C50C-407E-A947-70E740481C1C}">
                <a14:useLocalDpi xmlns:a14="http://schemas.microsoft.com/office/drawing/2010/main" val="0"/>
              </a:ext>
            </a:extLst>
          </a:blip>
          <a:srcRect t="50146"/>
          <a:stretch/>
        </p:blipFill>
        <p:spPr>
          <a:xfrm>
            <a:off x="242845" y="2086362"/>
            <a:ext cx="8940631" cy="2680625"/>
          </a:xfrm>
          <a:prstGeom prst="rect">
            <a:avLst/>
          </a:prstGeom>
        </p:spPr>
      </p:pic>
      <p:pic>
        <p:nvPicPr>
          <p:cNvPr id="16" name="Image 15"/>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4" name="ZoneTexte 13"/>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259827293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2343</TotalTime>
  <Words>1470</Words>
  <Application>Microsoft Office PowerPoint</Application>
  <PresentationFormat>Grand écran</PresentationFormat>
  <Paragraphs>398</Paragraphs>
  <Slides>25</Slides>
  <Notes>11</Notes>
  <HiddenSlides>0</HiddenSlides>
  <MMClips>0</MMClips>
  <ScaleCrop>false</ScaleCrop>
  <HeadingPairs>
    <vt:vector size="8" baseType="variant">
      <vt:variant>
        <vt:lpstr>Polices utilisées</vt:lpstr>
      </vt:variant>
      <vt:variant>
        <vt:i4>4</vt:i4>
      </vt:variant>
      <vt:variant>
        <vt:lpstr>Thème</vt:lpstr>
      </vt:variant>
      <vt:variant>
        <vt:i4>1</vt:i4>
      </vt:variant>
      <vt:variant>
        <vt:lpstr>Serveurs OLE incorporés</vt:lpstr>
      </vt:variant>
      <vt:variant>
        <vt:i4>1</vt:i4>
      </vt:variant>
      <vt:variant>
        <vt:lpstr>Titres des diapositives</vt:lpstr>
      </vt:variant>
      <vt:variant>
        <vt:i4>25</vt:i4>
      </vt:variant>
    </vt:vector>
  </HeadingPairs>
  <TitlesOfParts>
    <vt:vector size="31" baseType="lpstr">
      <vt:lpstr>Arial</vt:lpstr>
      <vt:lpstr>Calibri</vt:lpstr>
      <vt:lpstr>Calibri Light</vt:lpstr>
      <vt:lpstr>Century Gothic</vt:lpstr>
      <vt:lpstr>Thème Office</vt:lpstr>
      <vt:lpstr>Adobe Photoshop Image</vt:lpstr>
      <vt:lpstr>Présentation PowerPoint</vt:lpstr>
      <vt:lpstr>Présentation PowerPoint</vt:lpstr>
      <vt:lpstr>Problématique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Business model</vt:lpstr>
      <vt:lpstr>Présentation PowerPoint</vt:lpstr>
      <vt:lpstr>Présentation PowerPoint</vt:lpstr>
      <vt:lpstr>Présentation PowerPoint</vt:lpstr>
      <vt:lpstr>Ambassadeurs</vt:lpstr>
      <vt:lpstr>Présentation PowerPoint</vt:lpstr>
      <vt:lpstr>L’association</vt:lpstr>
      <vt:lpstr>Présentation PowerPoint</vt:lpstr>
      <vt:lpstr>Présentation PowerPoint</vt:lpstr>
      <vt:lpstr>Présentation PowerPoint</vt:lpstr>
      <vt:lpstr>Présentation PowerPoint</vt:lpstr>
      <vt:lpstr>Conclusion</vt:lpstr>
      <vt:lpstr>Présentation PowerPoint</vt:lpstr>
      <vt:lpstr>Remerciements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Clement Vachet</dc:creator>
  <cp:lastModifiedBy>Clément VACHET</cp:lastModifiedBy>
  <cp:revision>159</cp:revision>
  <dcterms:created xsi:type="dcterms:W3CDTF">2017-01-23T08:36:10Z</dcterms:created>
  <dcterms:modified xsi:type="dcterms:W3CDTF">2017-05-23T18:14:43Z</dcterms:modified>
</cp:coreProperties>
</file>

<file path=docProps/thumbnail.jpeg>
</file>